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everyone to Session Zero of the Security Guild. This is a 30-minute meeting to get you started.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didn't pick you because you're techy. I picked you because of who you are. Security isn't about knowing code - it's about noticing when something's off, asking questions, and looking out for each other. You're the people I've seen do that naturally. [Optional: Name a specific trait you noticed in each person.]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handle sensitive information every day - student records, family data, financial info. Schools are targets. Remember the PowerSchool breach? Ransomware, phishing, social engineering - it's not 'if,' it's 'when.' We don't have a big security team. We have me. And now, hopefully, we have you.</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Security Guild. Think of it like a game - but with real stakes. Quests are small missions. XP are points you earn. Ranks advance as you earn XP. No pressure - this is opt-in with no mandatory deadlines. Go at your own pace.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Walk through the four ranks. Explain rewards: snacks for quick wins, staff meeting recognition for milestones, small gift cards for Champions. Reporting is simple: screenshot and email for phishing, call if urgent.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Hand out the Starter Quest Pack now. Walk through each quest. Know the Beacon: know who to call - free XP. The Suspicious Scroll: screenshot a sketchy email. Anatomy of a Trap: find 3 red flags in a sample phishing email. The Crying Wolf Protocol: report something even if you're not sure.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ways to report. Emphasize: you will NEVER get in trouble for reporting something wrong. Better safe than sorry. I'd rather have 10 false alarms than miss one real threat.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Important: there are multiple ways to engage. Some quests are solo, some involve teaching others. Do what fits you. Most quests take 5 minutes or less. This isn't a second job.</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being here. You're the first members of the Security Guild. New quests drop in the weekly briefing email. Start with these four. Questions? My door is always open. Anticipated Qs: Is this mandatory? No. Will I get in trouble for reporting wrong? Never. How much time? 5 min or less per quest. Can I suggest a quest? Absolutely.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slideLayout" Target="../slideLayouts/slideLayout1.xml"/><Relationship Id="rId7"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1.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png"/><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slideLayout" Target="../slideLayouts/slideLayout1.xml"/><Relationship Id="rId6"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slideLayout" Target="../slideLayouts/slideLayout1.xml"/><Relationship Id="rId6"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6-5.png"/><Relationship Id="rId6" Type="http://schemas.openxmlformats.org/officeDocument/2006/relationships/slideLayout" Target="../slideLayouts/slideLayout1.xml"/><Relationship Id="rId7"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slideLayout" Target="../slideLayouts/slideLayout1.xml"/><Relationship Id="rId6"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slideLayout" Target="../slideLayouts/slideLayout1.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A0A2E"/>
        </a:solidFill>
      </p:bgPr>
    </p:bg>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2D1B4E">
              <a:alpha val="30000"/>
            </a:srgbClr>
          </a:solidFill>
          <a:ln/>
        </p:spPr>
      </p:sp>
      <p:sp>
        <p:nvSpPr>
          <p:cNvPr id="3" name="Shape 1"/>
          <p:cNvSpPr/>
          <p:nvPr/>
        </p:nvSpPr>
        <p:spPr>
          <a:xfrm>
            <a:off x="0" y="0"/>
            <a:ext cx="9144000" cy="54864"/>
          </a:xfrm>
          <a:prstGeom prst="rect">
            <a:avLst/>
          </a:prstGeom>
          <a:solidFill>
            <a:srgbClr val="F4D03F"/>
          </a:solidFill>
          <a:ln/>
        </p:spPr>
      </p:sp>
      <p:pic>
        <p:nvPicPr>
          <p:cNvPr id="4" name="Image 0" descr="preencoded.png">    </p:cNvPr>
          <p:cNvPicPr>
            <a:picLocks noChangeAspect="1"/>
          </p:cNvPicPr>
          <p:nvPr/>
        </p:nvPicPr>
        <p:blipFill>
          <a:blip r:embed="rId1"/>
          <a:stretch>
            <a:fillRect/>
          </a:stretch>
        </p:blipFill>
        <p:spPr>
          <a:xfrm>
            <a:off x="4114800" y="548640"/>
            <a:ext cx="914400" cy="914400"/>
          </a:xfrm>
          <a:prstGeom prst="rect">
            <a:avLst/>
          </a:prstGeom>
        </p:spPr>
      </p:pic>
      <p:sp>
        <p:nvSpPr>
          <p:cNvPr id="5" name="Text 2"/>
          <p:cNvSpPr/>
          <p:nvPr/>
        </p:nvSpPr>
        <p:spPr>
          <a:xfrm>
            <a:off x="457200" y="1554480"/>
            <a:ext cx="8229600" cy="822960"/>
          </a:xfrm>
          <a:prstGeom prst="rect">
            <a:avLst/>
          </a:prstGeom>
          <a:noFill/>
          <a:ln/>
        </p:spPr>
        <p:txBody>
          <a:bodyPr wrap="square" lIns="0" tIns="0" rIns="0" bIns="0" rtlCol="0" anchor="ctr"/>
          <a:lstStyle/>
          <a:p>
            <a:pPr algn="ctr" indent="0" marL="0">
              <a:buNone/>
            </a:pPr>
            <a:r>
              <a:rPr lang="en-US" sz="4400" b="1" spc="400" kern="0" dirty="0">
                <a:solidFill>
                  <a:srgbClr val="FFFFFF"/>
                </a:solidFill>
                <a:latin typeface="Georgia" pitchFamily="34" charset="0"/>
                <a:ea typeface="Georgia" pitchFamily="34" charset="-122"/>
                <a:cs typeface="Georgia" pitchFamily="34" charset="-120"/>
              </a:rPr>
              <a:t>THE SECURITY GUILD</a:t>
            </a:r>
            <a:endParaRPr lang="en-US" sz="4400" dirty="0"/>
          </a:p>
        </p:txBody>
      </p:sp>
      <p:sp>
        <p:nvSpPr>
          <p:cNvPr id="6" name="Text 3"/>
          <p:cNvSpPr/>
          <p:nvPr/>
        </p:nvSpPr>
        <p:spPr>
          <a:xfrm>
            <a:off x="457200" y="2377440"/>
            <a:ext cx="8229600" cy="548640"/>
          </a:xfrm>
          <a:prstGeom prst="rect">
            <a:avLst/>
          </a:prstGeom>
          <a:noFill/>
          <a:ln/>
        </p:spPr>
        <p:txBody>
          <a:bodyPr wrap="square" lIns="0" tIns="0" rIns="0" bIns="0" rtlCol="0" anchor="ctr"/>
          <a:lstStyle/>
          <a:p>
            <a:pPr algn="ctr" indent="0" marL="0">
              <a:buNone/>
            </a:pPr>
            <a:r>
              <a:rPr lang="en-US" sz="2200" i="1" dirty="0">
                <a:solidFill>
                  <a:srgbClr val="C39BD3"/>
                </a:solidFill>
                <a:latin typeface="Georgia" pitchFamily="34" charset="0"/>
                <a:ea typeface="Georgia" pitchFamily="34" charset="-122"/>
                <a:cs typeface="Georgia" pitchFamily="34" charset="-120"/>
              </a:rPr>
              <a:t>Session Zero: Welcome to the Party</a:t>
            </a:r>
            <a:endParaRPr lang="en-US" sz="2200" dirty="0"/>
          </a:p>
        </p:txBody>
      </p:sp>
      <p:sp>
        <p:nvSpPr>
          <p:cNvPr id="7" name="Shape 4"/>
          <p:cNvSpPr/>
          <p:nvPr/>
        </p:nvSpPr>
        <p:spPr>
          <a:xfrm>
            <a:off x="3200400" y="3108960"/>
            <a:ext cx="2743200" cy="27432"/>
          </a:xfrm>
          <a:prstGeom prst="rect">
            <a:avLst/>
          </a:prstGeom>
          <a:solidFill>
            <a:srgbClr val="9B59B6"/>
          </a:solidFill>
          <a:ln/>
        </p:spPr>
      </p:sp>
      <p:sp>
        <p:nvSpPr>
          <p:cNvPr id="8" name="Text 5"/>
          <p:cNvSpPr/>
          <p:nvPr/>
        </p:nvSpPr>
        <p:spPr>
          <a:xfrm>
            <a:off x="457200" y="3383280"/>
            <a:ext cx="8229600" cy="365760"/>
          </a:xfrm>
          <a:prstGeom prst="rect">
            <a:avLst/>
          </a:prstGeom>
          <a:noFill/>
          <a:ln/>
        </p:spPr>
        <p:txBody>
          <a:bodyPr wrap="square" lIns="0" tIns="0" rIns="0" bIns="0" rtlCol="0" anchor="ctr"/>
          <a:lstStyle/>
          <a:p>
            <a:pPr algn="ctr" indent="0" marL="0">
              <a:buNone/>
            </a:pPr>
            <a:r>
              <a:rPr lang="en-US" sz="1600" dirty="0">
                <a:solidFill>
                  <a:srgbClr val="A88BC5"/>
                </a:solidFill>
                <a:latin typeface="Calibri" pitchFamily="34" charset="0"/>
                <a:ea typeface="Calibri" pitchFamily="34" charset="-122"/>
                <a:cs typeface="Calibri" pitchFamily="34" charset="-120"/>
              </a:rPr>
              <a:t>February 27, 2026</a:t>
            </a:r>
            <a:endParaRPr lang="en-US" sz="1600" dirty="0"/>
          </a:p>
        </p:txBody>
      </p:sp>
      <p:sp>
        <p:nvSpPr>
          <p:cNvPr id="9" name="Text 6"/>
          <p:cNvSpPr/>
          <p:nvPr/>
        </p:nvSpPr>
        <p:spPr>
          <a:xfrm>
            <a:off x="457200" y="3749040"/>
            <a:ext cx="8229600" cy="365760"/>
          </a:xfrm>
          <a:prstGeom prst="rect">
            <a:avLst/>
          </a:prstGeom>
          <a:noFill/>
          <a:ln/>
        </p:spPr>
        <p:txBody>
          <a:bodyPr wrap="square" lIns="0" tIns="0" rIns="0" bIns="0" rtlCol="0" anchor="ctr"/>
          <a:lstStyle/>
          <a:p>
            <a:pPr algn="ctr" indent="0" marL="0">
              <a:buNone/>
            </a:pPr>
            <a:r>
              <a:rPr lang="en-US" sz="1400" dirty="0">
                <a:solidFill>
                  <a:srgbClr val="A88BC5"/>
                </a:solidFill>
                <a:latin typeface="Calibri" pitchFamily="34" charset="0"/>
                <a:ea typeface="Calibri" pitchFamily="34" charset="-122"/>
                <a:cs typeface="Calibri" pitchFamily="34" charset="-120"/>
              </a:rPr>
              <a:t>Liz Gore  •  Director of IT &amp; Operations</a:t>
            </a:r>
            <a:endParaRPr lang="en-US" sz="1400" dirty="0"/>
          </a:p>
        </p:txBody>
      </p:sp>
      <p:sp>
        <p:nvSpPr>
          <p:cNvPr id="10" name="Shape 7"/>
          <p:cNvSpPr/>
          <p:nvPr/>
        </p:nvSpPr>
        <p:spPr>
          <a:xfrm>
            <a:off x="0" y="5088636"/>
            <a:ext cx="9144000" cy="54864"/>
          </a:xfrm>
          <a:prstGeom prst="rect">
            <a:avLst/>
          </a:prstGeom>
          <a:solidFill>
            <a:srgbClr val="F4D03F"/>
          </a:solidFill>
          <a:ln/>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1A0A2E"/>
        </a:solidFill>
      </p:bgPr>
    </p:bg>
    <p:spTree>
      <p:nvGrpSpPr>
        <p:cNvPr id="1" name=""/>
        <p:cNvGrpSpPr/>
        <p:nvPr/>
      </p:nvGrpSpPr>
      <p:grpSpPr>
        <a:xfrm>
          <a:off x="0" y="0"/>
          <a:ext cx="0" cy="0"/>
          <a:chOff x="0" y="0"/>
          <a:chExt cx="0" cy="0"/>
        </a:xfrm>
      </p:grpSpPr>
      <p:sp>
        <p:nvSpPr>
          <p:cNvPr id="2" name="Shape 0"/>
          <p:cNvSpPr/>
          <p:nvPr/>
        </p:nvSpPr>
        <p:spPr>
          <a:xfrm>
            <a:off x="0" y="0"/>
            <a:ext cx="3474720" cy="5143500"/>
          </a:xfrm>
          <a:prstGeom prst="rect">
            <a:avLst/>
          </a:prstGeom>
          <a:solidFill>
            <a:srgbClr val="2D1B4E"/>
          </a:solidFill>
          <a:ln/>
        </p:spPr>
      </p:sp>
      <p:pic>
        <p:nvPicPr>
          <p:cNvPr id="3" name="Image 0" descr="preencoded.png">    </p:cNvPr>
          <p:cNvPicPr>
            <a:picLocks noChangeAspect="1"/>
          </p:cNvPicPr>
          <p:nvPr/>
        </p:nvPicPr>
        <p:blipFill>
          <a:blip r:embed="rId1"/>
          <a:stretch>
            <a:fillRect/>
          </a:stretch>
        </p:blipFill>
        <p:spPr>
          <a:xfrm>
            <a:off x="1188720" y="914400"/>
            <a:ext cx="1097280" cy="1097280"/>
          </a:xfrm>
          <a:prstGeom prst="rect">
            <a:avLst/>
          </a:prstGeom>
        </p:spPr>
      </p:pic>
      <p:sp>
        <p:nvSpPr>
          <p:cNvPr id="4" name="Text 1"/>
          <p:cNvSpPr/>
          <p:nvPr/>
        </p:nvSpPr>
        <p:spPr>
          <a:xfrm>
            <a:off x="365760" y="2194560"/>
            <a:ext cx="2743200" cy="548640"/>
          </a:xfrm>
          <a:prstGeom prst="rect">
            <a:avLst/>
          </a:prstGeom>
          <a:noFill/>
          <a:ln/>
        </p:spPr>
        <p:txBody>
          <a:bodyPr wrap="square" lIns="0" tIns="0" rIns="0" bIns="0" rtlCol="0" anchor="ctr"/>
          <a:lstStyle/>
          <a:p>
            <a:pPr algn="ctr" indent="0" marL="0">
              <a:buNone/>
            </a:pPr>
            <a:r>
              <a:rPr lang="en-US" sz="3000" b="1" dirty="0">
                <a:solidFill>
                  <a:srgbClr val="F4D03F"/>
                </a:solidFill>
                <a:latin typeface="Georgia" pitchFamily="34" charset="0"/>
                <a:ea typeface="Georgia" pitchFamily="34" charset="-122"/>
                <a:cs typeface="Georgia" pitchFamily="34" charset="-120"/>
              </a:rPr>
              <a:t>WHY YOU</a:t>
            </a:r>
            <a:endParaRPr lang="en-US" sz="3000" dirty="0"/>
          </a:p>
        </p:txBody>
      </p:sp>
      <p:sp>
        <p:nvSpPr>
          <p:cNvPr id="5" name="Text 2"/>
          <p:cNvSpPr/>
          <p:nvPr/>
        </p:nvSpPr>
        <p:spPr>
          <a:xfrm>
            <a:off x="365760" y="2834640"/>
            <a:ext cx="2743200" cy="731520"/>
          </a:xfrm>
          <a:prstGeom prst="rect">
            <a:avLst/>
          </a:prstGeom>
          <a:noFill/>
          <a:ln/>
        </p:spPr>
        <p:txBody>
          <a:bodyPr wrap="square" lIns="0" tIns="0" rIns="0" bIns="0" rtlCol="0" anchor="ctr"/>
          <a:lstStyle/>
          <a:p>
            <a:pPr algn="ctr" indent="0" marL="0">
              <a:buNone/>
            </a:pPr>
            <a:r>
              <a:rPr lang="en-US" sz="1400" i="1" dirty="0">
                <a:solidFill>
                  <a:srgbClr val="C39BD3"/>
                </a:solidFill>
                <a:latin typeface="Calibri" pitchFamily="34" charset="0"/>
                <a:ea typeface="Calibri" pitchFamily="34" charset="-122"/>
                <a:cs typeface="Calibri" pitchFamily="34" charset="-120"/>
              </a:rPr>
              <a:t>I picked you because</a:t>
            </a:r>
            <a:endParaRPr lang="en-US" sz="1400" dirty="0"/>
          </a:p>
          <a:p>
            <a:pPr algn="ctr" indent="0" marL="0">
              <a:buNone/>
            </a:pPr>
            <a:r>
              <a:rPr lang="en-US" sz="1400" i="1" dirty="0">
                <a:solidFill>
                  <a:srgbClr val="C39BD3"/>
                </a:solidFill>
                <a:latin typeface="Calibri" pitchFamily="34" charset="0"/>
                <a:ea typeface="Calibri" pitchFamily="34" charset="-122"/>
                <a:cs typeface="Calibri" pitchFamily="34" charset="-120"/>
              </a:rPr>
              <a:t>of who you are.</a:t>
            </a:r>
            <a:endParaRPr lang="en-US" sz="1400" dirty="0"/>
          </a:p>
        </p:txBody>
      </p:sp>
      <p:pic>
        <p:nvPicPr>
          <p:cNvPr id="6" name="Image 1" descr="preencoded.png">    </p:cNvPr>
          <p:cNvPicPr>
            <a:picLocks noChangeAspect="1"/>
          </p:cNvPicPr>
          <p:nvPr/>
        </p:nvPicPr>
        <p:blipFill>
          <a:blip r:embed="rId2"/>
          <a:stretch>
            <a:fillRect/>
          </a:stretch>
        </p:blipFill>
        <p:spPr>
          <a:xfrm>
            <a:off x="3840480" y="566928"/>
            <a:ext cx="228600" cy="228600"/>
          </a:xfrm>
          <a:prstGeom prst="rect">
            <a:avLst/>
          </a:prstGeom>
        </p:spPr>
      </p:pic>
      <p:sp>
        <p:nvSpPr>
          <p:cNvPr id="7" name="Text 3"/>
          <p:cNvSpPr/>
          <p:nvPr/>
        </p:nvSpPr>
        <p:spPr>
          <a:xfrm>
            <a:off x="4297680" y="457200"/>
            <a:ext cx="4389120" cy="365760"/>
          </a:xfrm>
          <a:prstGeom prst="rect">
            <a:avLst/>
          </a:prstGeom>
          <a:noFill/>
          <a:ln/>
        </p:spPr>
        <p:txBody>
          <a:bodyPr wrap="square" lIns="0" tIns="0" rIns="0" bIns="0"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I didn’t pick you because you’re “techy.”</a:t>
            </a:r>
            <a:endParaRPr lang="en-US" sz="1500" dirty="0"/>
          </a:p>
        </p:txBody>
      </p:sp>
      <p:sp>
        <p:nvSpPr>
          <p:cNvPr id="8" name="Text 4"/>
          <p:cNvSpPr/>
          <p:nvPr/>
        </p:nvSpPr>
        <p:spPr>
          <a:xfrm>
            <a:off x="4297680" y="822960"/>
            <a:ext cx="4389120" cy="365760"/>
          </a:xfrm>
          <a:prstGeom prst="rect">
            <a:avLst/>
          </a:prstGeom>
          <a:noFill/>
          <a:ln/>
        </p:spPr>
        <p:txBody>
          <a:bodyPr wrap="square" lIns="0" tIns="0" rIns="0" bIns="0" rtlCol="0" anchor="ctr"/>
          <a:lstStyle/>
          <a:p>
            <a:pPr indent="0" marL="0">
              <a:buNone/>
            </a:pPr>
            <a:r>
              <a:rPr lang="en-US" sz="1300" dirty="0">
                <a:solidFill>
                  <a:srgbClr val="E8DAEF"/>
                </a:solidFill>
                <a:latin typeface="Calibri" pitchFamily="34" charset="0"/>
                <a:ea typeface="Calibri" pitchFamily="34" charset="-122"/>
                <a:cs typeface="Calibri" pitchFamily="34" charset="-120"/>
              </a:rPr>
              <a:t>I picked you because of traits I’ve seen in you.</a:t>
            </a:r>
            <a:endParaRPr lang="en-US" sz="1300" dirty="0"/>
          </a:p>
        </p:txBody>
      </p:sp>
      <p:pic>
        <p:nvPicPr>
          <p:cNvPr id="9" name="Image 2" descr="preencoded.png">    </p:cNvPr>
          <p:cNvPicPr>
            <a:picLocks noChangeAspect="1"/>
          </p:cNvPicPr>
          <p:nvPr/>
        </p:nvPicPr>
        <p:blipFill>
          <a:blip r:embed="rId3"/>
          <a:stretch>
            <a:fillRect/>
          </a:stretch>
        </p:blipFill>
        <p:spPr>
          <a:xfrm>
            <a:off x="3840480" y="1618488"/>
            <a:ext cx="228600" cy="228600"/>
          </a:xfrm>
          <a:prstGeom prst="rect">
            <a:avLst/>
          </a:prstGeom>
        </p:spPr>
      </p:pic>
      <p:sp>
        <p:nvSpPr>
          <p:cNvPr id="10" name="Text 5"/>
          <p:cNvSpPr/>
          <p:nvPr/>
        </p:nvSpPr>
        <p:spPr>
          <a:xfrm>
            <a:off x="4297680" y="1508760"/>
            <a:ext cx="4389120" cy="365760"/>
          </a:xfrm>
          <a:prstGeom prst="rect">
            <a:avLst/>
          </a:prstGeom>
          <a:noFill/>
          <a:ln/>
        </p:spPr>
        <p:txBody>
          <a:bodyPr wrap="square" lIns="0" tIns="0" rIns="0" bIns="0"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Security isn’t about knowing code.</a:t>
            </a:r>
            <a:endParaRPr lang="en-US" sz="1500" dirty="0"/>
          </a:p>
        </p:txBody>
      </p:sp>
      <p:sp>
        <p:nvSpPr>
          <p:cNvPr id="11" name="Text 6"/>
          <p:cNvSpPr/>
          <p:nvPr/>
        </p:nvSpPr>
        <p:spPr>
          <a:xfrm>
            <a:off x="4297680" y="1874520"/>
            <a:ext cx="4389120" cy="365760"/>
          </a:xfrm>
          <a:prstGeom prst="rect">
            <a:avLst/>
          </a:prstGeom>
          <a:noFill/>
          <a:ln/>
        </p:spPr>
        <p:txBody>
          <a:bodyPr wrap="square" lIns="0" tIns="0" rIns="0" bIns="0" rtlCol="0" anchor="ctr"/>
          <a:lstStyle/>
          <a:p>
            <a:pPr indent="0" marL="0">
              <a:buNone/>
            </a:pPr>
            <a:r>
              <a:rPr lang="en-US" sz="1300" dirty="0">
                <a:solidFill>
                  <a:srgbClr val="E8DAEF"/>
                </a:solidFill>
                <a:latin typeface="Calibri" pitchFamily="34" charset="0"/>
                <a:ea typeface="Calibri" pitchFamily="34" charset="-122"/>
                <a:cs typeface="Calibri" pitchFamily="34" charset="-120"/>
              </a:rPr>
              <a:t>It’s about noticing when something’s off and asking questions.</a:t>
            </a:r>
            <a:endParaRPr lang="en-US" sz="1300" dirty="0"/>
          </a:p>
        </p:txBody>
      </p:sp>
      <p:pic>
        <p:nvPicPr>
          <p:cNvPr id="12" name="Image 3" descr="preencoded.png">    </p:cNvPr>
          <p:cNvPicPr>
            <a:picLocks noChangeAspect="1"/>
          </p:cNvPicPr>
          <p:nvPr/>
        </p:nvPicPr>
        <p:blipFill>
          <a:blip r:embed="rId4"/>
          <a:stretch>
            <a:fillRect/>
          </a:stretch>
        </p:blipFill>
        <p:spPr>
          <a:xfrm>
            <a:off x="3840480" y="2670048"/>
            <a:ext cx="228600" cy="228600"/>
          </a:xfrm>
          <a:prstGeom prst="rect">
            <a:avLst/>
          </a:prstGeom>
        </p:spPr>
      </p:pic>
      <p:sp>
        <p:nvSpPr>
          <p:cNvPr id="13" name="Text 7"/>
          <p:cNvSpPr/>
          <p:nvPr/>
        </p:nvSpPr>
        <p:spPr>
          <a:xfrm>
            <a:off x="4297680" y="2560320"/>
            <a:ext cx="4389120" cy="365760"/>
          </a:xfrm>
          <a:prstGeom prst="rect">
            <a:avLst/>
          </a:prstGeom>
          <a:noFill/>
          <a:ln/>
        </p:spPr>
        <p:txBody>
          <a:bodyPr wrap="square" lIns="0" tIns="0" rIns="0" bIns="0"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You already do this naturally.</a:t>
            </a:r>
            <a:endParaRPr lang="en-US" sz="1500" dirty="0"/>
          </a:p>
        </p:txBody>
      </p:sp>
      <p:sp>
        <p:nvSpPr>
          <p:cNvPr id="14" name="Text 8"/>
          <p:cNvSpPr/>
          <p:nvPr/>
        </p:nvSpPr>
        <p:spPr>
          <a:xfrm>
            <a:off x="4297680" y="2926080"/>
            <a:ext cx="4389120" cy="365760"/>
          </a:xfrm>
          <a:prstGeom prst="rect">
            <a:avLst/>
          </a:prstGeom>
          <a:noFill/>
          <a:ln/>
        </p:spPr>
        <p:txBody>
          <a:bodyPr wrap="square" lIns="0" tIns="0" rIns="0" bIns="0" rtlCol="0" anchor="ctr"/>
          <a:lstStyle/>
          <a:p>
            <a:pPr indent="0" marL="0">
              <a:buNone/>
            </a:pPr>
            <a:r>
              <a:rPr lang="en-US" sz="1300" dirty="0">
                <a:solidFill>
                  <a:srgbClr val="E8DAEF"/>
                </a:solidFill>
                <a:latin typeface="Calibri" pitchFamily="34" charset="0"/>
                <a:ea typeface="Calibri" pitchFamily="34" charset="-122"/>
                <a:cs typeface="Calibri" pitchFamily="34" charset="-120"/>
              </a:rPr>
              <a:t>You double-check before releasing records. You ask about weird emails.</a:t>
            </a:r>
            <a:endParaRPr lang="en-US" sz="1300" dirty="0"/>
          </a:p>
        </p:txBody>
      </p:sp>
      <p:pic>
        <p:nvPicPr>
          <p:cNvPr id="15" name="Image 4" descr="preencoded.png">    </p:cNvPr>
          <p:cNvPicPr>
            <a:picLocks noChangeAspect="1"/>
          </p:cNvPicPr>
          <p:nvPr/>
        </p:nvPicPr>
        <p:blipFill>
          <a:blip r:embed="rId5"/>
          <a:stretch>
            <a:fillRect/>
          </a:stretch>
        </p:blipFill>
        <p:spPr>
          <a:xfrm>
            <a:off x="3840480" y="3721608"/>
            <a:ext cx="228600" cy="228600"/>
          </a:xfrm>
          <a:prstGeom prst="rect">
            <a:avLst/>
          </a:prstGeom>
        </p:spPr>
      </p:pic>
      <p:sp>
        <p:nvSpPr>
          <p:cNvPr id="16" name="Text 9"/>
          <p:cNvSpPr/>
          <p:nvPr/>
        </p:nvSpPr>
        <p:spPr>
          <a:xfrm>
            <a:off x="4297680" y="3611880"/>
            <a:ext cx="4389120" cy="365760"/>
          </a:xfrm>
          <a:prstGeom prst="rect">
            <a:avLst/>
          </a:prstGeom>
          <a:noFill/>
          <a:ln/>
        </p:spPr>
        <p:txBody>
          <a:bodyPr wrap="square" lIns="0" tIns="0" rIns="0" bIns="0"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You look out for each other.</a:t>
            </a:r>
            <a:endParaRPr lang="en-US" sz="1500" dirty="0"/>
          </a:p>
        </p:txBody>
      </p:sp>
      <p:sp>
        <p:nvSpPr>
          <p:cNvPr id="17" name="Text 10"/>
          <p:cNvSpPr/>
          <p:nvPr/>
        </p:nvSpPr>
        <p:spPr>
          <a:xfrm>
            <a:off x="4297680" y="3977640"/>
            <a:ext cx="4389120" cy="365760"/>
          </a:xfrm>
          <a:prstGeom prst="rect">
            <a:avLst/>
          </a:prstGeom>
          <a:noFill/>
          <a:ln/>
        </p:spPr>
        <p:txBody>
          <a:bodyPr wrap="square" lIns="0" tIns="0" rIns="0" bIns="0" rtlCol="0" anchor="ctr"/>
          <a:lstStyle/>
          <a:p>
            <a:pPr indent="0" marL="0">
              <a:buNone/>
            </a:pPr>
            <a:r>
              <a:rPr lang="en-US" sz="1300" dirty="0">
                <a:solidFill>
                  <a:srgbClr val="E8DAEF"/>
                </a:solidFill>
                <a:latin typeface="Calibri" pitchFamily="34" charset="0"/>
                <a:ea typeface="Calibri" pitchFamily="34" charset="-122"/>
                <a:cs typeface="Calibri" pitchFamily="34" charset="-120"/>
              </a:rPr>
              <a:t>That’s exactly what we need.</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1A0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EC7063"/>
          </a:solidFill>
          <a:ln/>
        </p:spPr>
      </p:sp>
      <p:pic>
        <p:nvPicPr>
          <p:cNvPr id="3" name="Image 0" descr="preencoded.png">    </p:cNvPr>
          <p:cNvPicPr>
            <a:picLocks noChangeAspect="1"/>
          </p:cNvPicPr>
          <p:nvPr/>
        </p:nvPicPr>
        <p:blipFill>
          <a:blip r:embed="rId1"/>
          <a:stretch>
            <a:fillRect/>
          </a:stretch>
        </p:blipFill>
        <p:spPr>
          <a:xfrm>
            <a:off x="548640" y="320040"/>
            <a:ext cx="411480" cy="411480"/>
          </a:xfrm>
          <a:prstGeom prst="rect">
            <a:avLst/>
          </a:prstGeom>
        </p:spPr>
      </p:pic>
      <p:sp>
        <p:nvSpPr>
          <p:cNvPr id="4" name="Text 1"/>
          <p:cNvSpPr/>
          <p:nvPr/>
        </p:nvSpPr>
        <p:spPr>
          <a:xfrm>
            <a:off x="1097280" y="274320"/>
            <a:ext cx="4572000" cy="54864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THE PROBLEM</a:t>
            </a:r>
            <a:endParaRPr lang="en-US" sz="2800" dirty="0"/>
          </a:p>
        </p:txBody>
      </p:sp>
      <p:sp>
        <p:nvSpPr>
          <p:cNvPr id="5" name="Shape 2"/>
          <p:cNvSpPr/>
          <p:nvPr/>
        </p:nvSpPr>
        <p:spPr>
          <a:xfrm>
            <a:off x="457200" y="1097280"/>
            <a:ext cx="2606040" cy="182880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6" name="Text 3"/>
          <p:cNvSpPr/>
          <p:nvPr/>
        </p:nvSpPr>
        <p:spPr>
          <a:xfrm>
            <a:off x="457200" y="1280160"/>
            <a:ext cx="2606040" cy="640080"/>
          </a:xfrm>
          <a:prstGeom prst="rect">
            <a:avLst/>
          </a:prstGeom>
          <a:noFill/>
          <a:ln/>
        </p:spPr>
        <p:txBody>
          <a:bodyPr wrap="square" lIns="0" tIns="0" rIns="0" bIns="0" rtlCol="0" anchor="ctr"/>
          <a:lstStyle/>
          <a:p>
            <a:pPr algn="ctr" indent="0" marL="0">
              <a:buNone/>
            </a:pPr>
            <a:r>
              <a:rPr lang="en-US" sz="3600" b="1" dirty="0">
                <a:solidFill>
                  <a:srgbClr val="F4D03F"/>
                </a:solidFill>
                <a:latin typeface="Georgia" pitchFamily="34" charset="0"/>
                <a:ea typeface="Georgia" pitchFamily="34" charset="-122"/>
                <a:cs typeface="Georgia" pitchFamily="34" charset="-120"/>
              </a:rPr>
              <a:t>#1</a:t>
            </a:r>
            <a:endParaRPr lang="en-US" sz="3600" dirty="0"/>
          </a:p>
        </p:txBody>
      </p:sp>
      <p:sp>
        <p:nvSpPr>
          <p:cNvPr id="7" name="Text 4"/>
          <p:cNvSpPr/>
          <p:nvPr/>
        </p:nvSpPr>
        <p:spPr>
          <a:xfrm>
            <a:off x="640080" y="1965960"/>
            <a:ext cx="2240280" cy="731520"/>
          </a:xfrm>
          <a:prstGeom prst="rect">
            <a:avLst/>
          </a:prstGeom>
          <a:noFill/>
          <a:ln/>
        </p:spPr>
        <p:txBody>
          <a:bodyPr wrap="square" lIns="0" tIns="0" rIns="0" bIns="0" rtlCol="0" anchor="ctr"/>
          <a:lstStyle/>
          <a:p>
            <a:pPr algn="ctr" indent="0" marL="0">
              <a:buNone/>
            </a:pPr>
            <a:r>
              <a:rPr lang="en-US" sz="1200" dirty="0">
                <a:solidFill>
                  <a:srgbClr val="E8DAEF"/>
                </a:solidFill>
                <a:latin typeface="Calibri" pitchFamily="34" charset="0"/>
                <a:ea typeface="Calibri" pitchFamily="34" charset="-122"/>
                <a:cs typeface="Calibri" pitchFamily="34" charset="-120"/>
              </a:rPr>
              <a:t>K-12 schools are the</a:t>
            </a:r>
            <a:endParaRPr lang="en-US" sz="1200" dirty="0"/>
          </a:p>
          <a:p>
            <a:pPr algn="ctr" indent="0" marL="0">
              <a:buNone/>
            </a:pPr>
            <a:r>
              <a:rPr lang="en-US" sz="1200" dirty="0">
                <a:solidFill>
                  <a:srgbClr val="E8DAEF"/>
                </a:solidFill>
                <a:latin typeface="Calibri" pitchFamily="34" charset="0"/>
                <a:ea typeface="Calibri" pitchFamily="34" charset="-122"/>
                <a:cs typeface="Calibri" pitchFamily="34" charset="-120"/>
              </a:rPr>
              <a:t>#1 target for ransomware</a:t>
            </a:r>
            <a:endParaRPr lang="en-US" sz="1200" dirty="0"/>
          </a:p>
        </p:txBody>
      </p:sp>
      <p:sp>
        <p:nvSpPr>
          <p:cNvPr id="8" name="Shape 5"/>
          <p:cNvSpPr/>
          <p:nvPr/>
        </p:nvSpPr>
        <p:spPr>
          <a:xfrm>
            <a:off x="3337560" y="1097280"/>
            <a:ext cx="2606040" cy="182880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9" name="Text 6"/>
          <p:cNvSpPr/>
          <p:nvPr/>
        </p:nvSpPr>
        <p:spPr>
          <a:xfrm>
            <a:off x="3337560" y="1280160"/>
            <a:ext cx="2606040" cy="640080"/>
          </a:xfrm>
          <a:prstGeom prst="rect">
            <a:avLst/>
          </a:prstGeom>
          <a:noFill/>
          <a:ln/>
        </p:spPr>
        <p:txBody>
          <a:bodyPr wrap="square" lIns="0" tIns="0" rIns="0" bIns="0" rtlCol="0" anchor="ctr"/>
          <a:lstStyle/>
          <a:p>
            <a:pPr algn="ctr" indent="0" marL="0">
              <a:buNone/>
            </a:pPr>
            <a:r>
              <a:rPr lang="en-US" sz="3600" b="1" dirty="0">
                <a:solidFill>
                  <a:srgbClr val="F4D03F"/>
                </a:solidFill>
                <a:latin typeface="Georgia" pitchFamily="34" charset="0"/>
                <a:ea typeface="Georgia" pitchFamily="34" charset="-122"/>
                <a:cs typeface="Georgia" pitchFamily="34" charset="-120"/>
              </a:rPr>
              <a:t>1</a:t>
            </a:r>
            <a:endParaRPr lang="en-US" sz="3600" dirty="0"/>
          </a:p>
        </p:txBody>
      </p:sp>
      <p:sp>
        <p:nvSpPr>
          <p:cNvPr id="10" name="Text 7"/>
          <p:cNvSpPr/>
          <p:nvPr/>
        </p:nvSpPr>
        <p:spPr>
          <a:xfrm>
            <a:off x="3520440" y="1965960"/>
            <a:ext cx="2240280" cy="731520"/>
          </a:xfrm>
          <a:prstGeom prst="rect">
            <a:avLst/>
          </a:prstGeom>
          <a:noFill/>
          <a:ln/>
        </p:spPr>
        <p:txBody>
          <a:bodyPr wrap="square" lIns="0" tIns="0" rIns="0" bIns="0" rtlCol="0" anchor="ctr"/>
          <a:lstStyle/>
          <a:p>
            <a:pPr algn="ctr" indent="0" marL="0">
              <a:buNone/>
            </a:pPr>
            <a:r>
              <a:rPr lang="en-US" sz="1200" dirty="0">
                <a:solidFill>
                  <a:srgbClr val="E8DAEF"/>
                </a:solidFill>
                <a:latin typeface="Calibri" pitchFamily="34" charset="0"/>
                <a:ea typeface="Calibri" pitchFamily="34" charset="-122"/>
                <a:cs typeface="Calibri" pitchFamily="34" charset="-120"/>
              </a:rPr>
              <a:t>We have one person</a:t>
            </a:r>
            <a:endParaRPr lang="en-US" sz="1200" dirty="0"/>
          </a:p>
          <a:p>
            <a:pPr algn="ctr" indent="0" marL="0">
              <a:buNone/>
            </a:pPr>
            <a:r>
              <a:rPr lang="en-US" sz="1200" dirty="0">
                <a:solidFill>
                  <a:srgbClr val="E8DAEF"/>
                </a:solidFill>
                <a:latin typeface="Calibri" pitchFamily="34" charset="0"/>
                <a:ea typeface="Calibri" pitchFamily="34" charset="-122"/>
                <a:cs typeface="Calibri" pitchFamily="34" charset="-120"/>
              </a:rPr>
              <a:t>handling all of security</a:t>
            </a:r>
            <a:endParaRPr lang="en-US" sz="1200" dirty="0"/>
          </a:p>
        </p:txBody>
      </p:sp>
      <p:sp>
        <p:nvSpPr>
          <p:cNvPr id="11" name="Shape 8"/>
          <p:cNvSpPr/>
          <p:nvPr/>
        </p:nvSpPr>
        <p:spPr>
          <a:xfrm>
            <a:off x="6217920" y="1097280"/>
            <a:ext cx="2606040" cy="182880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12" name="Text 9"/>
          <p:cNvSpPr/>
          <p:nvPr/>
        </p:nvSpPr>
        <p:spPr>
          <a:xfrm>
            <a:off x="6217920" y="1280160"/>
            <a:ext cx="2606040" cy="640080"/>
          </a:xfrm>
          <a:prstGeom prst="rect">
            <a:avLst/>
          </a:prstGeom>
          <a:noFill/>
          <a:ln/>
        </p:spPr>
        <p:txBody>
          <a:bodyPr wrap="square" lIns="0" tIns="0" rIns="0" bIns="0" rtlCol="0" anchor="ctr"/>
          <a:lstStyle/>
          <a:p>
            <a:pPr algn="ctr" indent="0" marL="0">
              <a:buNone/>
            </a:pPr>
            <a:r>
              <a:rPr lang="en-US" sz="3600" b="1" dirty="0">
                <a:solidFill>
                  <a:srgbClr val="F4D03F"/>
                </a:solidFill>
                <a:latin typeface="Georgia" pitchFamily="34" charset="0"/>
                <a:ea typeface="Georgia" pitchFamily="34" charset="-122"/>
                <a:cs typeface="Georgia" pitchFamily="34" charset="-120"/>
              </a:rPr>
              <a:t>1</a:t>
            </a:r>
            <a:endParaRPr lang="en-US" sz="3600" dirty="0"/>
          </a:p>
        </p:txBody>
      </p:sp>
      <p:sp>
        <p:nvSpPr>
          <p:cNvPr id="13" name="Text 10"/>
          <p:cNvSpPr/>
          <p:nvPr/>
        </p:nvSpPr>
        <p:spPr>
          <a:xfrm>
            <a:off x="6400800" y="1965960"/>
            <a:ext cx="2240280" cy="731520"/>
          </a:xfrm>
          <a:prstGeom prst="rect">
            <a:avLst/>
          </a:prstGeom>
          <a:noFill/>
          <a:ln/>
        </p:spPr>
        <p:txBody>
          <a:bodyPr wrap="square" lIns="0" tIns="0" rIns="0" bIns="0" rtlCol="0" anchor="ctr"/>
          <a:lstStyle/>
          <a:p>
            <a:pPr algn="ctr" indent="0" marL="0">
              <a:buNone/>
            </a:pPr>
            <a:r>
              <a:rPr lang="en-US" sz="1200" dirty="0">
                <a:solidFill>
                  <a:srgbClr val="E8DAEF"/>
                </a:solidFill>
                <a:latin typeface="Calibri" pitchFamily="34" charset="0"/>
                <a:ea typeface="Calibri" pitchFamily="34" charset="-122"/>
                <a:cs typeface="Calibri" pitchFamily="34" charset="-120"/>
              </a:rPr>
              <a:t>It only takes one click</a:t>
            </a:r>
            <a:endParaRPr lang="en-US" sz="1200" dirty="0"/>
          </a:p>
          <a:p>
            <a:pPr algn="ctr" indent="0" marL="0">
              <a:buNone/>
            </a:pPr>
            <a:r>
              <a:rPr lang="en-US" sz="1200" dirty="0">
                <a:solidFill>
                  <a:srgbClr val="E8DAEF"/>
                </a:solidFill>
                <a:latin typeface="Calibri" pitchFamily="34" charset="0"/>
                <a:ea typeface="Calibri" pitchFamily="34" charset="-122"/>
                <a:cs typeface="Calibri" pitchFamily="34" charset="-120"/>
              </a:rPr>
              <a:t>to compromise us all</a:t>
            </a:r>
            <a:endParaRPr lang="en-US" sz="1200" dirty="0"/>
          </a:p>
        </p:txBody>
      </p:sp>
      <p:sp>
        <p:nvSpPr>
          <p:cNvPr id="14" name="Shape 11"/>
          <p:cNvSpPr/>
          <p:nvPr/>
        </p:nvSpPr>
        <p:spPr>
          <a:xfrm>
            <a:off x="457200" y="3291840"/>
            <a:ext cx="8229600" cy="1371600"/>
          </a:xfrm>
          <a:prstGeom prst="rect">
            <a:avLst/>
          </a:prstGeom>
          <a:solidFill>
            <a:srgbClr val="2D1B4E"/>
          </a:solidFill>
          <a:ln/>
          <a:effectLst>
            <a:outerShdw sx="100000" sy="100000" kx="0" ky="0" algn="bl" rotWithShape="0" blurRad="101600" dist="38100" dir="8100000">
              <a:srgbClr val="000000">
                <a:alpha val="30000"/>
              </a:srgbClr>
            </a:outerShdw>
          </a:effectLst>
        </p:spPr>
      </p:sp>
      <p:sp>
        <p:nvSpPr>
          <p:cNvPr id="15" name="Text 12"/>
          <p:cNvSpPr/>
          <p:nvPr/>
        </p:nvSpPr>
        <p:spPr>
          <a:xfrm>
            <a:off x="731520" y="3429000"/>
            <a:ext cx="7680960" cy="640080"/>
          </a:xfrm>
          <a:prstGeom prst="rect">
            <a:avLst/>
          </a:prstGeom>
          <a:noFill/>
          <a:ln/>
        </p:spPr>
        <p:txBody>
          <a:bodyPr wrap="square" lIns="0" tIns="0" rIns="0" bIns="0" rtlCol="0" anchor="ctr"/>
          <a:lstStyle/>
          <a:p>
            <a:pPr algn="ctr" indent="0" marL="0">
              <a:buNone/>
            </a:pPr>
            <a:r>
              <a:rPr lang="en-US" sz="1400" dirty="0">
                <a:solidFill>
                  <a:srgbClr val="E8DAEF"/>
                </a:solidFill>
                <a:latin typeface="Calibri" pitchFamily="34" charset="0"/>
                <a:ea typeface="Calibri" pitchFamily="34" charset="-122"/>
                <a:cs typeface="Calibri" pitchFamily="34" charset="-120"/>
              </a:rPr>
              <a:t>We handle sensitive data every day — student records, family information, financial data.</a:t>
            </a:r>
            <a:endParaRPr lang="en-US" sz="1400" dirty="0"/>
          </a:p>
          <a:p>
            <a:pPr algn="ctr" indent="0" marL="0">
              <a:buNone/>
            </a:pPr>
            <a:r>
              <a:rPr lang="en-US" sz="1400" dirty="0">
                <a:solidFill>
                  <a:srgbClr val="E8DAEF"/>
                </a:solidFill>
                <a:latin typeface="Calibri" pitchFamily="34" charset="0"/>
                <a:ea typeface="Calibri" pitchFamily="34" charset="-122"/>
                <a:cs typeface="Calibri" pitchFamily="34" charset="-120"/>
              </a:rPr>
              <a:t>The only way to scale our defenses is to build security into our culture.</a:t>
            </a:r>
            <a:endParaRPr lang="en-US" sz="1400" dirty="0"/>
          </a:p>
        </p:txBody>
      </p:sp>
      <p:sp>
        <p:nvSpPr>
          <p:cNvPr id="16" name="Text 13"/>
          <p:cNvSpPr/>
          <p:nvPr/>
        </p:nvSpPr>
        <p:spPr>
          <a:xfrm>
            <a:off x="731520" y="4114800"/>
            <a:ext cx="7680960" cy="365760"/>
          </a:xfrm>
          <a:prstGeom prst="rect">
            <a:avLst/>
          </a:prstGeom>
          <a:noFill/>
          <a:ln/>
        </p:spPr>
        <p:txBody>
          <a:bodyPr wrap="square" lIns="0" tIns="0" rIns="0" bIns="0" rtlCol="0" anchor="ctr"/>
          <a:lstStyle/>
          <a:p>
            <a:pPr algn="ctr" indent="0" marL="0">
              <a:buNone/>
            </a:pPr>
            <a:r>
              <a:rPr lang="en-US" sz="1500" b="1" i="1" dirty="0">
                <a:solidFill>
                  <a:srgbClr val="C39BD3"/>
                </a:solidFill>
                <a:latin typeface="Georgia" pitchFamily="34" charset="0"/>
                <a:ea typeface="Georgia" pitchFamily="34" charset="-122"/>
                <a:cs typeface="Georgia" pitchFamily="34" charset="-120"/>
              </a:rPr>
              <a:t>The goal isn’t to make you paranoid. It’s to make us all a little more aware — together.</a:t>
            </a:r>
            <a:endParaRPr lang="en-US" sz="15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1A0A2E"/>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548640" y="274320"/>
            <a:ext cx="411480" cy="411480"/>
          </a:xfrm>
          <a:prstGeom prst="rect">
            <a:avLst/>
          </a:prstGeom>
        </p:spPr>
      </p:pic>
      <p:sp>
        <p:nvSpPr>
          <p:cNvPr id="3" name="Text 0"/>
          <p:cNvSpPr/>
          <p:nvPr/>
        </p:nvSpPr>
        <p:spPr>
          <a:xfrm>
            <a:off x="1097280" y="228600"/>
            <a:ext cx="4572000" cy="54864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HOW IT WORKS</a:t>
            </a:r>
            <a:endParaRPr lang="en-US" sz="2800" dirty="0"/>
          </a:p>
        </p:txBody>
      </p:sp>
      <p:sp>
        <p:nvSpPr>
          <p:cNvPr id="4" name="Text 1"/>
          <p:cNvSpPr/>
          <p:nvPr/>
        </p:nvSpPr>
        <p:spPr>
          <a:xfrm>
            <a:off x="1097280" y="731520"/>
            <a:ext cx="5486400" cy="320040"/>
          </a:xfrm>
          <a:prstGeom prst="rect">
            <a:avLst/>
          </a:prstGeom>
          <a:noFill/>
          <a:ln/>
        </p:spPr>
        <p:txBody>
          <a:bodyPr wrap="square" lIns="0" tIns="0" rIns="0" bIns="0" rtlCol="0" anchor="ctr"/>
          <a:lstStyle/>
          <a:p>
            <a:pPr indent="0" marL="0">
              <a:buNone/>
            </a:pPr>
            <a:r>
              <a:rPr lang="en-US" sz="1400" i="1" dirty="0">
                <a:solidFill>
                  <a:srgbClr val="A88BC5"/>
                </a:solidFill>
                <a:latin typeface="Calibri" pitchFamily="34" charset="0"/>
                <a:ea typeface="Calibri" pitchFamily="34" charset="-122"/>
                <a:cs typeface="Calibri" pitchFamily="34" charset="-120"/>
              </a:rPr>
              <a:t>Think of it like a game — but with real stakes.</a:t>
            </a:r>
            <a:endParaRPr lang="en-US" sz="1400" dirty="0"/>
          </a:p>
        </p:txBody>
      </p:sp>
      <p:sp>
        <p:nvSpPr>
          <p:cNvPr id="5" name="Shape 2"/>
          <p:cNvSpPr/>
          <p:nvPr/>
        </p:nvSpPr>
        <p:spPr>
          <a:xfrm>
            <a:off x="457200" y="1280160"/>
            <a:ext cx="2606040" cy="292608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6" name="Shape 3"/>
          <p:cNvSpPr/>
          <p:nvPr/>
        </p:nvSpPr>
        <p:spPr>
          <a:xfrm>
            <a:off x="457200" y="1280160"/>
            <a:ext cx="2606040" cy="54864"/>
          </a:xfrm>
          <a:prstGeom prst="rect">
            <a:avLst/>
          </a:prstGeom>
          <a:solidFill>
            <a:srgbClr val="9B59B6"/>
          </a:solidFill>
          <a:ln/>
        </p:spPr>
      </p:sp>
      <p:pic>
        <p:nvPicPr>
          <p:cNvPr id="7" name="Image 1" descr="preencoded.png">    </p:cNvPr>
          <p:cNvPicPr>
            <a:picLocks noChangeAspect="1"/>
          </p:cNvPicPr>
          <p:nvPr/>
        </p:nvPicPr>
        <p:blipFill>
          <a:blip r:embed="rId2"/>
          <a:stretch>
            <a:fillRect/>
          </a:stretch>
        </p:blipFill>
        <p:spPr>
          <a:xfrm>
            <a:off x="1417320" y="1554480"/>
            <a:ext cx="640080" cy="640080"/>
          </a:xfrm>
          <a:prstGeom prst="rect">
            <a:avLst/>
          </a:prstGeom>
        </p:spPr>
      </p:pic>
      <p:sp>
        <p:nvSpPr>
          <p:cNvPr id="8" name="Text 4"/>
          <p:cNvSpPr/>
          <p:nvPr/>
        </p:nvSpPr>
        <p:spPr>
          <a:xfrm>
            <a:off x="457200" y="2286000"/>
            <a:ext cx="2606040" cy="411480"/>
          </a:xfrm>
          <a:prstGeom prst="rect">
            <a:avLst/>
          </a:prstGeom>
          <a:noFill/>
          <a:ln/>
        </p:spPr>
        <p:txBody>
          <a:bodyPr wrap="square" lIns="0" tIns="0" rIns="0" bIns="0" rtlCol="0" anchor="ctr"/>
          <a:lstStyle/>
          <a:p>
            <a:pPr algn="ctr" indent="0" marL="0">
              <a:buNone/>
            </a:pPr>
            <a:r>
              <a:rPr lang="en-US" sz="2000" b="1" spc="300" kern="0" dirty="0">
                <a:solidFill>
                  <a:srgbClr val="9B59B6"/>
                </a:solidFill>
                <a:latin typeface="Georgia" pitchFamily="34" charset="0"/>
                <a:ea typeface="Georgia" pitchFamily="34" charset="-122"/>
                <a:cs typeface="Georgia" pitchFamily="34" charset="-120"/>
              </a:rPr>
              <a:t>QUESTS</a:t>
            </a:r>
            <a:endParaRPr lang="en-US" sz="2000" dirty="0"/>
          </a:p>
        </p:txBody>
      </p:sp>
      <p:sp>
        <p:nvSpPr>
          <p:cNvPr id="9" name="Text 5"/>
          <p:cNvSpPr/>
          <p:nvPr/>
        </p:nvSpPr>
        <p:spPr>
          <a:xfrm>
            <a:off x="685800" y="2788920"/>
            <a:ext cx="2148840" cy="1188720"/>
          </a:xfrm>
          <a:prstGeom prst="rect">
            <a:avLst/>
          </a:prstGeom>
          <a:noFill/>
          <a:ln/>
        </p:spPr>
        <p:txBody>
          <a:bodyPr wrap="square" lIns="0" tIns="0" rIns="0" bIns="0" rtlCol="0" anchor="ctr"/>
          <a:lstStyle/>
          <a:p>
            <a:pPr algn="ctr" indent="0" marL="0">
              <a:buNone/>
            </a:pPr>
            <a:r>
              <a:rPr lang="en-US" sz="1200" dirty="0">
                <a:solidFill>
                  <a:srgbClr val="E8DAEF"/>
                </a:solidFill>
                <a:latin typeface="Calibri" pitchFamily="34" charset="0"/>
                <a:ea typeface="Calibri" pitchFamily="34" charset="-122"/>
                <a:cs typeface="Calibri" pitchFamily="34" charset="-120"/>
              </a:rPr>
              <a:t>Small missions you complete to build security skills. Some are one-time, some ongoing. You choose which to do.</a:t>
            </a:r>
            <a:endParaRPr lang="en-US" sz="1200" dirty="0"/>
          </a:p>
        </p:txBody>
      </p:sp>
      <p:sp>
        <p:nvSpPr>
          <p:cNvPr id="10" name="Shape 6"/>
          <p:cNvSpPr/>
          <p:nvPr/>
        </p:nvSpPr>
        <p:spPr>
          <a:xfrm>
            <a:off x="3337560" y="1280160"/>
            <a:ext cx="2606040" cy="292608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11" name="Shape 7"/>
          <p:cNvSpPr/>
          <p:nvPr/>
        </p:nvSpPr>
        <p:spPr>
          <a:xfrm>
            <a:off x="3337560" y="1280160"/>
            <a:ext cx="2606040" cy="54864"/>
          </a:xfrm>
          <a:prstGeom prst="rect">
            <a:avLst/>
          </a:prstGeom>
          <a:solidFill>
            <a:srgbClr val="F4D03F"/>
          </a:solidFill>
          <a:ln/>
        </p:spPr>
      </p:sp>
      <p:pic>
        <p:nvPicPr>
          <p:cNvPr id="12" name="Image 2" descr="preencoded.png">    </p:cNvPr>
          <p:cNvPicPr>
            <a:picLocks noChangeAspect="1"/>
          </p:cNvPicPr>
          <p:nvPr/>
        </p:nvPicPr>
        <p:blipFill>
          <a:blip r:embed="rId3"/>
          <a:stretch>
            <a:fillRect/>
          </a:stretch>
        </p:blipFill>
        <p:spPr>
          <a:xfrm>
            <a:off x="4297680" y="1554480"/>
            <a:ext cx="640080" cy="640080"/>
          </a:xfrm>
          <a:prstGeom prst="rect">
            <a:avLst/>
          </a:prstGeom>
        </p:spPr>
      </p:pic>
      <p:sp>
        <p:nvSpPr>
          <p:cNvPr id="13" name="Text 8"/>
          <p:cNvSpPr/>
          <p:nvPr/>
        </p:nvSpPr>
        <p:spPr>
          <a:xfrm>
            <a:off x="3337560" y="2286000"/>
            <a:ext cx="2606040" cy="411480"/>
          </a:xfrm>
          <a:prstGeom prst="rect">
            <a:avLst/>
          </a:prstGeom>
          <a:noFill/>
          <a:ln/>
        </p:spPr>
        <p:txBody>
          <a:bodyPr wrap="square" lIns="0" tIns="0" rIns="0" bIns="0" rtlCol="0" anchor="ctr"/>
          <a:lstStyle/>
          <a:p>
            <a:pPr algn="ctr" indent="0" marL="0">
              <a:buNone/>
            </a:pPr>
            <a:r>
              <a:rPr lang="en-US" sz="2000" b="1" spc="300" kern="0" dirty="0">
                <a:solidFill>
                  <a:srgbClr val="F4D03F"/>
                </a:solidFill>
                <a:latin typeface="Georgia" pitchFamily="34" charset="0"/>
                <a:ea typeface="Georgia" pitchFamily="34" charset="-122"/>
                <a:cs typeface="Georgia" pitchFamily="34" charset="-120"/>
              </a:rPr>
              <a:t>XP</a:t>
            </a:r>
            <a:endParaRPr lang="en-US" sz="2000" dirty="0"/>
          </a:p>
        </p:txBody>
      </p:sp>
      <p:sp>
        <p:nvSpPr>
          <p:cNvPr id="14" name="Text 9"/>
          <p:cNvSpPr/>
          <p:nvPr/>
        </p:nvSpPr>
        <p:spPr>
          <a:xfrm>
            <a:off x="3566160" y="2788920"/>
            <a:ext cx="2148840" cy="1188720"/>
          </a:xfrm>
          <a:prstGeom prst="rect">
            <a:avLst/>
          </a:prstGeom>
          <a:noFill/>
          <a:ln/>
        </p:spPr>
        <p:txBody>
          <a:bodyPr wrap="square" lIns="0" tIns="0" rIns="0" bIns="0" rtlCol="0" anchor="ctr"/>
          <a:lstStyle/>
          <a:p>
            <a:pPr algn="ctr" indent="0" marL="0">
              <a:buNone/>
            </a:pPr>
            <a:r>
              <a:rPr lang="en-US" sz="1200" dirty="0">
                <a:solidFill>
                  <a:srgbClr val="E8DAEF"/>
                </a:solidFill>
                <a:latin typeface="Calibri" pitchFamily="34" charset="0"/>
                <a:ea typeface="Calibri" pitchFamily="34" charset="-122"/>
                <a:cs typeface="Calibri" pitchFamily="34" charset="-120"/>
              </a:rPr>
              <a:t>Points you earn for completing quests. Higher-tier quests earn more XP. Track your progress as you level up.</a:t>
            </a:r>
            <a:endParaRPr lang="en-US" sz="1200" dirty="0"/>
          </a:p>
        </p:txBody>
      </p:sp>
      <p:sp>
        <p:nvSpPr>
          <p:cNvPr id="15" name="Shape 10"/>
          <p:cNvSpPr/>
          <p:nvPr/>
        </p:nvSpPr>
        <p:spPr>
          <a:xfrm>
            <a:off x="6217920" y="1280160"/>
            <a:ext cx="2606040" cy="292608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16" name="Shape 11"/>
          <p:cNvSpPr/>
          <p:nvPr/>
        </p:nvSpPr>
        <p:spPr>
          <a:xfrm>
            <a:off x="6217920" y="1280160"/>
            <a:ext cx="2606040" cy="54864"/>
          </a:xfrm>
          <a:prstGeom prst="rect">
            <a:avLst/>
          </a:prstGeom>
          <a:solidFill>
            <a:srgbClr val="58D68D"/>
          </a:solidFill>
          <a:ln/>
        </p:spPr>
      </p:sp>
      <p:pic>
        <p:nvPicPr>
          <p:cNvPr id="17" name="Image 3" descr="preencoded.png">    </p:cNvPr>
          <p:cNvPicPr>
            <a:picLocks noChangeAspect="1"/>
          </p:cNvPicPr>
          <p:nvPr/>
        </p:nvPicPr>
        <p:blipFill>
          <a:blip r:embed="rId4"/>
          <a:stretch>
            <a:fillRect/>
          </a:stretch>
        </p:blipFill>
        <p:spPr>
          <a:xfrm>
            <a:off x="7178040" y="1554480"/>
            <a:ext cx="640080" cy="640080"/>
          </a:xfrm>
          <a:prstGeom prst="rect">
            <a:avLst/>
          </a:prstGeom>
        </p:spPr>
      </p:pic>
      <p:sp>
        <p:nvSpPr>
          <p:cNvPr id="18" name="Text 12"/>
          <p:cNvSpPr/>
          <p:nvPr/>
        </p:nvSpPr>
        <p:spPr>
          <a:xfrm>
            <a:off x="6217920" y="2286000"/>
            <a:ext cx="2606040" cy="411480"/>
          </a:xfrm>
          <a:prstGeom prst="rect">
            <a:avLst/>
          </a:prstGeom>
          <a:noFill/>
          <a:ln/>
        </p:spPr>
        <p:txBody>
          <a:bodyPr wrap="square" lIns="0" tIns="0" rIns="0" bIns="0" rtlCol="0" anchor="ctr"/>
          <a:lstStyle/>
          <a:p>
            <a:pPr algn="ctr" indent="0" marL="0">
              <a:buNone/>
            </a:pPr>
            <a:r>
              <a:rPr lang="en-US" sz="2000" b="1" spc="300" kern="0" dirty="0">
                <a:solidFill>
                  <a:srgbClr val="58D68D"/>
                </a:solidFill>
                <a:latin typeface="Georgia" pitchFamily="34" charset="0"/>
                <a:ea typeface="Georgia" pitchFamily="34" charset="-122"/>
                <a:cs typeface="Georgia" pitchFamily="34" charset="-120"/>
              </a:rPr>
              <a:t>RANKS</a:t>
            </a:r>
            <a:endParaRPr lang="en-US" sz="2000" dirty="0"/>
          </a:p>
        </p:txBody>
      </p:sp>
      <p:sp>
        <p:nvSpPr>
          <p:cNvPr id="19" name="Text 13"/>
          <p:cNvSpPr/>
          <p:nvPr/>
        </p:nvSpPr>
        <p:spPr>
          <a:xfrm>
            <a:off x="6446520" y="2788920"/>
            <a:ext cx="2148840" cy="1188720"/>
          </a:xfrm>
          <a:prstGeom prst="rect">
            <a:avLst/>
          </a:prstGeom>
          <a:noFill/>
          <a:ln/>
        </p:spPr>
        <p:txBody>
          <a:bodyPr wrap="square" lIns="0" tIns="0" rIns="0" bIns="0" rtlCol="0" anchor="ctr"/>
          <a:lstStyle/>
          <a:p>
            <a:pPr algn="ctr" indent="0" marL="0">
              <a:buNone/>
            </a:pPr>
            <a:r>
              <a:rPr lang="en-US" sz="1200" dirty="0">
                <a:solidFill>
                  <a:srgbClr val="E8DAEF"/>
                </a:solidFill>
                <a:latin typeface="Calibri" pitchFamily="34" charset="0"/>
                <a:ea typeface="Calibri" pitchFamily="34" charset="-122"/>
                <a:cs typeface="Calibri" pitchFamily="34" charset="-120"/>
              </a:rPr>
              <a:t>As you earn XP, you advance:</a:t>
            </a:r>
            <a:endParaRPr lang="en-US" sz="1200" dirty="0"/>
          </a:p>
          <a:p>
            <a:pPr algn="ctr" indent="0" marL="0">
              <a:buNone/>
            </a:pPr>
            <a:r>
              <a:rPr lang="en-US" sz="1200" dirty="0">
                <a:solidFill>
                  <a:srgbClr val="E8DAEF"/>
                </a:solidFill>
                <a:latin typeface="Calibri" pitchFamily="34" charset="0"/>
                <a:ea typeface="Calibri" pitchFamily="34" charset="-122"/>
                <a:cs typeface="Calibri" pitchFamily="34" charset="-120"/>
              </a:rPr>
              <a:t>Apprentice → Squire →</a:t>
            </a:r>
            <a:endParaRPr lang="en-US" sz="1200" dirty="0"/>
          </a:p>
          <a:p>
            <a:pPr algn="ctr" indent="0" marL="0">
              <a:buNone/>
            </a:pPr>
            <a:r>
              <a:rPr lang="en-US" sz="1200" dirty="0">
                <a:solidFill>
                  <a:srgbClr val="E8DAEF"/>
                </a:solidFill>
                <a:latin typeface="Calibri" pitchFamily="34" charset="0"/>
                <a:ea typeface="Calibri" pitchFamily="34" charset="-122"/>
                <a:cs typeface="Calibri" pitchFamily="34" charset="-120"/>
              </a:rPr>
              <a:t>Shield Bearer → Champion</a:t>
            </a:r>
            <a:endParaRPr lang="en-US" sz="1200" dirty="0"/>
          </a:p>
        </p:txBody>
      </p:sp>
      <p:sp>
        <p:nvSpPr>
          <p:cNvPr id="20" name="Text 14"/>
          <p:cNvSpPr/>
          <p:nvPr/>
        </p:nvSpPr>
        <p:spPr>
          <a:xfrm>
            <a:off x="457200" y="4434840"/>
            <a:ext cx="8229600" cy="365760"/>
          </a:xfrm>
          <a:prstGeom prst="rect">
            <a:avLst/>
          </a:prstGeom>
          <a:noFill/>
          <a:ln/>
        </p:spPr>
        <p:txBody>
          <a:bodyPr wrap="square" lIns="0" tIns="0" rIns="0" bIns="0" rtlCol="0" anchor="ctr"/>
          <a:lstStyle/>
          <a:p>
            <a:pPr algn="ctr" indent="0" marL="0">
              <a:buNone/>
            </a:pPr>
            <a:r>
              <a:rPr lang="en-US" sz="1300" i="1" dirty="0">
                <a:solidFill>
                  <a:srgbClr val="A88BC5"/>
                </a:solidFill>
                <a:latin typeface="Calibri" pitchFamily="34" charset="0"/>
                <a:ea typeface="Calibri" pitchFamily="34" charset="-122"/>
                <a:cs typeface="Calibri" pitchFamily="34" charset="-120"/>
              </a:rPr>
              <a:t>No pressure. This is opt-in. No mandatory deadlines. Go at your own pace.</a:t>
            </a:r>
            <a:endParaRPr lang="en-US" sz="13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1A0A2E"/>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548640" y="274320"/>
            <a:ext cx="411480" cy="411480"/>
          </a:xfrm>
          <a:prstGeom prst="rect">
            <a:avLst/>
          </a:prstGeom>
        </p:spPr>
      </p:pic>
      <p:sp>
        <p:nvSpPr>
          <p:cNvPr id="3" name="Text 0"/>
          <p:cNvSpPr/>
          <p:nvPr/>
        </p:nvSpPr>
        <p:spPr>
          <a:xfrm>
            <a:off x="1097280" y="228600"/>
            <a:ext cx="4572000" cy="54864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RANKS &amp; REWARDS</a:t>
            </a:r>
            <a:endParaRPr lang="en-US" sz="2800" dirty="0"/>
          </a:p>
        </p:txBody>
      </p:sp>
      <p:sp>
        <p:nvSpPr>
          <p:cNvPr id="4" name="Shape 1"/>
          <p:cNvSpPr/>
          <p:nvPr/>
        </p:nvSpPr>
        <p:spPr>
          <a:xfrm>
            <a:off x="457200" y="1097280"/>
            <a:ext cx="1920240" cy="219456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5" name="Shape 2"/>
          <p:cNvSpPr/>
          <p:nvPr/>
        </p:nvSpPr>
        <p:spPr>
          <a:xfrm>
            <a:off x="457200" y="1097280"/>
            <a:ext cx="54864" cy="2194560"/>
          </a:xfrm>
          <a:prstGeom prst="rect">
            <a:avLst/>
          </a:prstGeom>
          <a:solidFill>
            <a:srgbClr val="A88BC5"/>
          </a:solidFill>
          <a:ln/>
        </p:spPr>
      </p:sp>
      <p:sp>
        <p:nvSpPr>
          <p:cNvPr id="6" name="Text 3"/>
          <p:cNvSpPr/>
          <p:nvPr/>
        </p:nvSpPr>
        <p:spPr>
          <a:xfrm>
            <a:off x="594360" y="1234440"/>
            <a:ext cx="1645920" cy="640080"/>
          </a:xfrm>
          <a:prstGeom prst="rect">
            <a:avLst/>
          </a:prstGeom>
          <a:noFill/>
          <a:ln/>
        </p:spPr>
        <p:txBody>
          <a:bodyPr wrap="square" lIns="0" tIns="0" rIns="0" bIns="0" rtlCol="0" anchor="ctr"/>
          <a:lstStyle/>
          <a:p>
            <a:pPr indent="0" marL="0">
              <a:buNone/>
            </a:pPr>
            <a:r>
              <a:rPr lang="en-US" sz="1600" b="1" dirty="0">
                <a:solidFill>
                  <a:srgbClr val="A88BC5"/>
                </a:solidFill>
                <a:latin typeface="Georgia" pitchFamily="34" charset="0"/>
                <a:ea typeface="Georgia" pitchFamily="34" charset="-122"/>
                <a:cs typeface="Georgia" pitchFamily="34" charset="-120"/>
              </a:rPr>
              <a:t>Apprentice</a:t>
            </a:r>
            <a:endParaRPr lang="en-US" sz="1600" dirty="0"/>
          </a:p>
        </p:txBody>
      </p:sp>
      <p:sp>
        <p:nvSpPr>
          <p:cNvPr id="7" name="Text 4"/>
          <p:cNvSpPr/>
          <p:nvPr/>
        </p:nvSpPr>
        <p:spPr>
          <a:xfrm>
            <a:off x="594360" y="1920240"/>
            <a:ext cx="1645920" cy="320040"/>
          </a:xfrm>
          <a:prstGeom prst="rect">
            <a:avLst/>
          </a:prstGeom>
          <a:noFill/>
          <a:ln/>
        </p:spPr>
        <p:txBody>
          <a:bodyPr wrap="square" lIns="0" tIns="0" rIns="0" bIns="0" rtlCol="0" anchor="ctr"/>
          <a:lstStyle/>
          <a:p>
            <a:pPr indent="0" marL="0">
              <a:buNone/>
            </a:pPr>
            <a:r>
              <a:rPr lang="en-US" sz="1400" b="1" dirty="0">
                <a:solidFill>
                  <a:srgbClr val="F4D03F"/>
                </a:solidFill>
                <a:latin typeface="Calibri" pitchFamily="34" charset="0"/>
                <a:ea typeface="Calibri" pitchFamily="34" charset="-122"/>
                <a:cs typeface="Calibri" pitchFamily="34" charset="-120"/>
              </a:rPr>
              <a:t>0 XP</a:t>
            </a:r>
            <a:endParaRPr lang="en-US" sz="1400" dirty="0"/>
          </a:p>
        </p:txBody>
      </p:sp>
      <p:sp>
        <p:nvSpPr>
          <p:cNvPr id="8" name="Text 5"/>
          <p:cNvSpPr/>
          <p:nvPr/>
        </p:nvSpPr>
        <p:spPr>
          <a:xfrm>
            <a:off x="594360" y="2286000"/>
            <a:ext cx="1645920" cy="640080"/>
          </a:xfrm>
          <a:prstGeom prst="rect">
            <a:avLst/>
          </a:prstGeom>
          <a:noFill/>
          <a:ln/>
        </p:spPr>
        <p:txBody>
          <a:bodyPr wrap="square" lIns="0" tIns="0" rIns="0" bIns="0" rtlCol="0" anchor="ctr"/>
          <a:lstStyle/>
          <a:p>
            <a:pPr indent="0" marL="0">
              <a:buNone/>
            </a:pPr>
            <a:r>
              <a:rPr lang="en-US" sz="1100" dirty="0">
                <a:solidFill>
                  <a:srgbClr val="E8DAEF"/>
                </a:solidFill>
                <a:latin typeface="Calibri" pitchFamily="34" charset="0"/>
                <a:ea typeface="Calibri" pitchFamily="34" charset="-122"/>
                <a:cs typeface="Calibri" pitchFamily="34" charset="-120"/>
              </a:rPr>
              <a:t>Just joined</a:t>
            </a:r>
            <a:endParaRPr lang="en-US" sz="1100" dirty="0"/>
          </a:p>
          <a:p>
            <a:pPr indent="0" marL="0">
              <a:buNone/>
            </a:pPr>
            <a:r>
              <a:rPr lang="en-US" sz="1100" dirty="0">
                <a:solidFill>
                  <a:srgbClr val="E8DAEF"/>
                </a:solidFill>
                <a:latin typeface="Calibri" pitchFamily="34" charset="0"/>
                <a:ea typeface="Calibri" pitchFamily="34" charset="-122"/>
                <a:cs typeface="Calibri" pitchFamily="34" charset="-120"/>
              </a:rPr>
              <a:t>the Guild</a:t>
            </a:r>
            <a:endParaRPr lang="en-US" sz="1100" dirty="0"/>
          </a:p>
        </p:txBody>
      </p:sp>
      <p:pic>
        <p:nvPicPr>
          <p:cNvPr id="9" name="Image 1" descr="preencoded.png">    </p:cNvPr>
          <p:cNvPicPr>
            <a:picLocks noChangeAspect="1"/>
          </p:cNvPicPr>
          <p:nvPr/>
        </p:nvPicPr>
        <p:blipFill>
          <a:blip r:embed="rId2"/>
          <a:stretch>
            <a:fillRect/>
          </a:stretch>
        </p:blipFill>
        <p:spPr>
          <a:xfrm>
            <a:off x="2423160" y="1920240"/>
            <a:ext cx="182880" cy="182880"/>
          </a:xfrm>
          <a:prstGeom prst="rect">
            <a:avLst/>
          </a:prstGeom>
        </p:spPr>
      </p:pic>
      <p:sp>
        <p:nvSpPr>
          <p:cNvPr id="10" name="Shape 6"/>
          <p:cNvSpPr/>
          <p:nvPr/>
        </p:nvSpPr>
        <p:spPr>
          <a:xfrm>
            <a:off x="2651760" y="1097280"/>
            <a:ext cx="1920240" cy="219456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11" name="Shape 7"/>
          <p:cNvSpPr/>
          <p:nvPr/>
        </p:nvSpPr>
        <p:spPr>
          <a:xfrm>
            <a:off x="2651760" y="1097280"/>
            <a:ext cx="54864" cy="2194560"/>
          </a:xfrm>
          <a:prstGeom prst="rect">
            <a:avLst/>
          </a:prstGeom>
          <a:solidFill>
            <a:srgbClr val="C39BD3"/>
          </a:solidFill>
          <a:ln/>
        </p:spPr>
      </p:sp>
      <p:sp>
        <p:nvSpPr>
          <p:cNvPr id="12" name="Text 8"/>
          <p:cNvSpPr/>
          <p:nvPr/>
        </p:nvSpPr>
        <p:spPr>
          <a:xfrm>
            <a:off x="2788920" y="1234440"/>
            <a:ext cx="1645920" cy="640080"/>
          </a:xfrm>
          <a:prstGeom prst="rect">
            <a:avLst/>
          </a:prstGeom>
          <a:noFill/>
          <a:ln/>
        </p:spPr>
        <p:txBody>
          <a:bodyPr wrap="square" lIns="0" tIns="0" rIns="0" bIns="0" rtlCol="0" anchor="ctr"/>
          <a:lstStyle/>
          <a:p>
            <a:pPr indent="0" marL="0">
              <a:buNone/>
            </a:pPr>
            <a:r>
              <a:rPr lang="en-US" sz="1600" b="1" dirty="0">
                <a:solidFill>
                  <a:srgbClr val="C39BD3"/>
                </a:solidFill>
                <a:latin typeface="Georgia" pitchFamily="34" charset="0"/>
                <a:ea typeface="Georgia" pitchFamily="34" charset="-122"/>
                <a:cs typeface="Georgia" pitchFamily="34" charset="-120"/>
              </a:rPr>
              <a:t>Security</a:t>
            </a:r>
            <a:endParaRPr lang="en-US" sz="1600" dirty="0"/>
          </a:p>
          <a:p>
            <a:pPr indent="0" marL="0">
              <a:buNone/>
            </a:pPr>
            <a:r>
              <a:rPr lang="en-US" sz="1600" b="1" dirty="0">
                <a:solidFill>
                  <a:srgbClr val="C39BD3"/>
                </a:solidFill>
                <a:latin typeface="Georgia" pitchFamily="34" charset="0"/>
                <a:ea typeface="Georgia" pitchFamily="34" charset="-122"/>
                <a:cs typeface="Georgia" pitchFamily="34" charset="-120"/>
              </a:rPr>
              <a:t>Squire</a:t>
            </a:r>
            <a:endParaRPr lang="en-US" sz="1600" dirty="0"/>
          </a:p>
        </p:txBody>
      </p:sp>
      <p:sp>
        <p:nvSpPr>
          <p:cNvPr id="13" name="Text 9"/>
          <p:cNvSpPr/>
          <p:nvPr/>
        </p:nvSpPr>
        <p:spPr>
          <a:xfrm>
            <a:off x="2788920" y="1920240"/>
            <a:ext cx="1645920" cy="320040"/>
          </a:xfrm>
          <a:prstGeom prst="rect">
            <a:avLst/>
          </a:prstGeom>
          <a:noFill/>
          <a:ln/>
        </p:spPr>
        <p:txBody>
          <a:bodyPr wrap="square" lIns="0" tIns="0" rIns="0" bIns="0" rtlCol="0" anchor="ctr"/>
          <a:lstStyle/>
          <a:p>
            <a:pPr indent="0" marL="0">
              <a:buNone/>
            </a:pPr>
            <a:r>
              <a:rPr lang="en-US" sz="1400" b="1" dirty="0">
                <a:solidFill>
                  <a:srgbClr val="F4D03F"/>
                </a:solidFill>
                <a:latin typeface="Calibri" pitchFamily="34" charset="0"/>
                <a:ea typeface="Calibri" pitchFamily="34" charset="-122"/>
                <a:cs typeface="Calibri" pitchFamily="34" charset="-120"/>
              </a:rPr>
              <a:t>100 XP</a:t>
            </a:r>
            <a:endParaRPr lang="en-US" sz="1400" dirty="0"/>
          </a:p>
        </p:txBody>
      </p:sp>
      <p:sp>
        <p:nvSpPr>
          <p:cNvPr id="14" name="Text 10"/>
          <p:cNvSpPr/>
          <p:nvPr/>
        </p:nvSpPr>
        <p:spPr>
          <a:xfrm>
            <a:off x="2788920" y="2286000"/>
            <a:ext cx="1645920" cy="640080"/>
          </a:xfrm>
          <a:prstGeom prst="rect">
            <a:avLst/>
          </a:prstGeom>
          <a:noFill/>
          <a:ln/>
        </p:spPr>
        <p:txBody>
          <a:bodyPr wrap="square" lIns="0" tIns="0" rIns="0" bIns="0" rtlCol="0" anchor="ctr"/>
          <a:lstStyle/>
          <a:p>
            <a:pPr indent="0" marL="0">
              <a:buNone/>
            </a:pPr>
            <a:r>
              <a:rPr lang="en-US" sz="1100" dirty="0">
                <a:solidFill>
                  <a:srgbClr val="E8DAEF"/>
                </a:solidFill>
                <a:latin typeface="Calibri" pitchFamily="34" charset="0"/>
                <a:ea typeface="Calibri" pitchFamily="34" charset="-122"/>
                <a:cs typeface="Calibri" pitchFamily="34" charset="-120"/>
              </a:rPr>
              <a:t>Core training</a:t>
            </a:r>
            <a:endParaRPr lang="en-US" sz="1100" dirty="0"/>
          </a:p>
          <a:p>
            <a:pPr indent="0" marL="0">
              <a:buNone/>
            </a:pPr>
            <a:r>
              <a:rPr lang="en-US" sz="1100" dirty="0">
                <a:solidFill>
                  <a:srgbClr val="E8DAEF"/>
                </a:solidFill>
                <a:latin typeface="Calibri" pitchFamily="34" charset="0"/>
                <a:ea typeface="Calibri" pitchFamily="34" charset="-122"/>
                <a:cs typeface="Calibri" pitchFamily="34" charset="-120"/>
              </a:rPr>
              <a:t>complete</a:t>
            </a:r>
            <a:endParaRPr lang="en-US" sz="1100" dirty="0"/>
          </a:p>
        </p:txBody>
      </p:sp>
      <p:pic>
        <p:nvPicPr>
          <p:cNvPr id="15" name="Image 2" descr="preencoded.png">    </p:cNvPr>
          <p:cNvPicPr>
            <a:picLocks noChangeAspect="1"/>
          </p:cNvPicPr>
          <p:nvPr/>
        </p:nvPicPr>
        <p:blipFill>
          <a:blip r:embed="rId3"/>
          <a:stretch>
            <a:fillRect/>
          </a:stretch>
        </p:blipFill>
        <p:spPr>
          <a:xfrm>
            <a:off x="4617720" y="1920240"/>
            <a:ext cx="182880" cy="182880"/>
          </a:xfrm>
          <a:prstGeom prst="rect">
            <a:avLst/>
          </a:prstGeom>
        </p:spPr>
      </p:pic>
      <p:sp>
        <p:nvSpPr>
          <p:cNvPr id="16" name="Shape 11"/>
          <p:cNvSpPr/>
          <p:nvPr/>
        </p:nvSpPr>
        <p:spPr>
          <a:xfrm>
            <a:off x="4846320" y="1097280"/>
            <a:ext cx="1920240" cy="219456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17" name="Shape 12"/>
          <p:cNvSpPr/>
          <p:nvPr/>
        </p:nvSpPr>
        <p:spPr>
          <a:xfrm>
            <a:off x="4846320" y="1097280"/>
            <a:ext cx="54864" cy="2194560"/>
          </a:xfrm>
          <a:prstGeom prst="rect">
            <a:avLst/>
          </a:prstGeom>
          <a:solidFill>
            <a:srgbClr val="9B59B6"/>
          </a:solidFill>
          <a:ln/>
        </p:spPr>
      </p:sp>
      <p:sp>
        <p:nvSpPr>
          <p:cNvPr id="18" name="Text 13"/>
          <p:cNvSpPr/>
          <p:nvPr/>
        </p:nvSpPr>
        <p:spPr>
          <a:xfrm>
            <a:off x="4983480" y="1234440"/>
            <a:ext cx="1645920" cy="640080"/>
          </a:xfrm>
          <a:prstGeom prst="rect">
            <a:avLst/>
          </a:prstGeom>
          <a:noFill/>
          <a:ln/>
        </p:spPr>
        <p:txBody>
          <a:bodyPr wrap="square" lIns="0" tIns="0" rIns="0" bIns="0" rtlCol="0" anchor="ctr"/>
          <a:lstStyle/>
          <a:p>
            <a:pPr indent="0" marL="0">
              <a:buNone/>
            </a:pPr>
            <a:r>
              <a:rPr lang="en-US" sz="1600" b="1" dirty="0">
                <a:solidFill>
                  <a:srgbClr val="9B59B6"/>
                </a:solidFill>
                <a:latin typeface="Georgia" pitchFamily="34" charset="0"/>
                <a:ea typeface="Georgia" pitchFamily="34" charset="-122"/>
                <a:cs typeface="Georgia" pitchFamily="34" charset="-120"/>
              </a:rPr>
              <a:t>Shield</a:t>
            </a:r>
            <a:endParaRPr lang="en-US" sz="1600" dirty="0"/>
          </a:p>
          <a:p>
            <a:pPr indent="0" marL="0">
              <a:buNone/>
            </a:pPr>
            <a:r>
              <a:rPr lang="en-US" sz="1600" b="1" dirty="0">
                <a:solidFill>
                  <a:srgbClr val="9B59B6"/>
                </a:solidFill>
                <a:latin typeface="Georgia" pitchFamily="34" charset="0"/>
                <a:ea typeface="Georgia" pitchFamily="34" charset="-122"/>
                <a:cs typeface="Georgia" pitchFamily="34" charset="-120"/>
              </a:rPr>
              <a:t>Bearer</a:t>
            </a:r>
            <a:endParaRPr lang="en-US" sz="1600" dirty="0"/>
          </a:p>
        </p:txBody>
      </p:sp>
      <p:sp>
        <p:nvSpPr>
          <p:cNvPr id="19" name="Text 14"/>
          <p:cNvSpPr/>
          <p:nvPr/>
        </p:nvSpPr>
        <p:spPr>
          <a:xfrm>
            <a:off x="4983480" y="1920240"/>
            <a:ext cx="1645920" cy="320040"/>
          </a:xfrm>
          <a:prstGeom prst="rect">
            <a:avLst/>
          </a:prstGeom>
          <a:noFill/>
          <a:ln/>
        </p:spPr>
        <p:txBody>
          <a:bodyPr wrap="square" lIns="0" tIns="0" rIns="0" bIns="0" rtlCol="0" anchor="ctr"/>
          <a:lstStyle/>
          <a:p>
            <a:pPr indent="0" marL="0">
              <a:buNone/>
            </a:pPr>
            <a:r>
              <a:rPr lang="en-US" sz="1400" b="1" dirty="0">
                <a:solidFill>
                  <a:srgbClr val="F4D03F"/>
                </a:solidFill>
                <a:latin typeface="Calibri" pitchFamily="34" charset="0"/>
                <a:ea typeface="Calibri" pitchFamily="34" charset="-122"/>
                <a:cs typeface="Calibri" pitchFamily="34" charset="-120"/>
              </a:rPr>
              <a:t>250 XP</a:t>
            </a:r>
            <a:endParaRPr lang="en-US" sz="1400" dirty="0"/>
          </a:p>
        </p:txBody>
      </p:sp>
      <p:sp>
        <p:nvSpPr>
          <p:cNvPr id="20" name="Text 15"/>
          <p:cNvSpPr/>
          <p:nvPr/>
        </p:nvSpPr>
        <p:spPr>
          <a:xfrm>
            <a:off x="4983480" y="2286000"/>
            <a:ext cx="1645920" cy="640080"/>
          </a:xfrm>
          <a:prstGeom prst="rect">
            <a:avLst/>
          </a:prstGeom>
          <a:noFill/>
          <a:ln/>
        </p:spPr>
        <p:txBody>
          <a:bodyPr wrap="square" lIns="0" tIns="0" rIns="0" bIns="0" rtlCol="0" anchor="ctr"/>
          <a:lstStyle/>
          <a:p>
            <a:pPr indent="0" marL="0">
              <a:buNone/>
            </a:pPr>
            <a:r>
              <a:rPr lang="en-US" sz="1100" dirty="0">
                <a:solidFill>
                  <a:srgbClr val="E8DAEF"/>
                </a:solidFill>
                <a:latin typeface="Calibri" pitchFamily="34" charset="0"/>
                <a:ea typeface="Calibri" pitchFamily="34" charset="-122"/>
                <a:cs typeface="Calibri" pitchFamily="34" charset="-120"/>
              </a:rPr>
              <a:t>Teaching others,</a:t>
            </a:r>
            <a:endParaRPr lang="en-US" sz="1100" dirty="0"/>
          </a:p>
          <a:p>
            <a:pPr indent="0" marL="0">
              <a:buNone/>
            </a:pPr>
            <a:r>
              <a:rPr lang="en-US" sz="1100" dirty="0">
                <a:solidFill>
                  <a:srgbClr val="E8DAEF"/>
                </a:solidFill>
                <a:latin typeface="Calibri" pitchFamily="34" charset="0"/>
                <a:ea typeface="Calibri" pitchFamily="34" charset="-122"/>
                <a:cs typeface="Calibri" pitchFamily="34" charset="-120"/>
              </a:rPr>
              <a:t>leading by example</a:t>
            </a:r>
            <a:endParaRPr lang="en-US" sz="1100" dirty="0"/>
          </a:p>
        </p:txBody>
      </p:sp>
      <p:pic>
        <p:nvPicPr>
          <p:cNvPr id="21" name="Image 3" descr="preencoded.png">    </p:cNvPr>
          <p:cNvPicPr>
            <a:picLocks noChangeAspect="1"/>
          </p:cNvPicPr>
          <p:nvPr/>
        </p:nvPicPr>
        <p:blipFill>
          <a:blip r:embed="rId4"/>
          <a:stretch>
            <a:fillRect/>
          </a:stretch>
        </p:blipFill>
        <p:spPr>
          <a:xfrm>
            <a:off x="6812280" y="1920240"/>
            <a:ext cx="182880" cy="182880"/>
          </a:xfrm>
          <a:prstGeom prst="rect">
            <a:avLst/>
          </a:prstGeom>
        </p:spPr>
      </p:pic>
      <p:sp>
        <p:nvSpPr>
          <p:cNvPr id="22" name="Shape 16"/>
          <p:cNvSpPr/>
          <p:nvPr/>
        </p:nvSpPr>
        <p:spPr>
          <a:xfrm>
            <a:off x="7040880" y="1097280"/>
            <a:ext cx="1920240" cy="219456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23" name="Shape 17"/>
          <p:cNvSpPr/>
          <p:nvPr/>
        </p:nvSpPr>
        <p:spPr>
          <a:xfrm>
            <a:off x="7040880" y="1097280"/>
            <a:ext cx="54864" cy="2194560"/>
          </a:xfrm>
          <a:prstGeom prst="rect">
            <a:avLst/>
          </a:prstGeom>
          <a:solidFill>
            <a:srgbClr val="F4D03F"/>
          </a:solidFill>
          <a:ln/>
        </p:spPr>
      </p:sp>
      <p:sp>
        <p:nvSpPr>
          <p:cNvPr id="24" name="Text 18"/>
          <p:cNvSpPr/>
          <p:nvPr/>
        </p:nvSpPr>
        <p:spPr>
          <a:xfrm>
            <a:off x="7178040" y="1234440"/>
            <a:ext cx="1645920" cy="640080"/>
          </a:xfrm>
          <a:prstGeom prst="rect">
            <a:avLst/>
          </a:prstGeom>
          <a:noFill/>
          <a:ln/>
        </p:spPr>
        <p:txBody>
          <a:bodyPr wrap="square" lIns="0" tIns="0" rIns="0" bIns="0" rtlCol="0" anchor="ctr"/>
          <a:lstStyle/>
          <a:p>
            <a:pPr indent="0" marL="0">
              <a:buNone/>
            </a:pPr>
            <a:r>
              <a:rPr lang="en-US" sz="1600" b="1" dirty="0">
                <a:solidFill>
                  <a:srgbClr val="F4D03F"/>
                </a:solidFill>
                <a:latin typeface="Georgia" pitchFamily="34" charset="0"/>
                <a:ea typeface="Georgia" pitchFamily="34" charset="-122"/>
                <a:cs typeface="Georgia" pitchFamily="34" charset="-120"/>
              </a:rPr>
              <a:t>Champion</a:t>
            </a:r>
            <a:endParaRPr lang="en-US" sz="1600" dirty="0"/>
          </a:p>
        </p:txBody>
      </p:sp>
      <p:sp>
        <p:nvSpPr>
          <p:cNvPr id="25" name="Text 19"/>
          <p:cNvSpPr/>
          <p:nvPr/>
        </p:nvSpPr>
        <p:spPr>
          <a:xfrm>
            <a:off x="7178040" y="1920240"/>
            <a:ext cx="1645920" cy="320040"/>
          </a:xfrm>
          <a:prstGeom prst="rect">
            <a:avLst/>
          </a:prstGeom>
          <a:noFill/>
          <a:ln/>
        </p:spPr>
        <p:txBody>
          <a:bodyPr wrap="square" lIns="0" tIns="0" rIns="0" bIns="0" rtlCol="0" anchor="ctr"/>
          <a:lstStyle/>
          <a:p>
            <a:pPr indent="0" marL="0">
              <a:buNone/>
            </a:pPr>
            <a:r>
              <a:rPr lang="en-US" sz="1400" b="1" dirty="0">
                <a:solidFill>
                  <a:srgbClr val="F4D03F"/>
                </a:solidFill>
                <a:latin typeface="Calibri" pitchFamily="34" charset="0"/>
                <a:ea typeface="Calibri" pitchFamily="34" charset="-122"/>
                <a:cs typeface="Calibri" pitchFamily="34" charset="-120"/>
              </a:rPr>
              <a:t>500 XP</a:t>
            </a:r>
            <a:endParaRPr lang="en-US" sz="1400" dirty="0"/>
          </a:p>
        </p:txBody>
      </p:sp>
      <p:sp>
        <p:nvSpPr>
          <p:cNvPr id="26" name="Text 20"/>
          <p:cNvSpPr/>
          <p:nvPr/>
        </p:nvSpPr>
        <p:spPr>
          <a:xfrm>
            <a:off x="7178040" y="2286000"/>
            <a:ext cx="1645920" cy="640080"/>
          </a:xfrm>
          <a:prstGeom prst="rect">
            <a:avLst/>
          </a:prstGeom>
          <a:noFill/>
          <a:ln/>
        </p:spPr>
        <p:txBody>
          <a:bodyPr wrap="square" lIns="0" tIns="0" rIns="0" bIns="0" rtlCol="0" anchor="ctr"/>
          <a:lstStyle/>
          <a:p>
            <a:pPr indent="0" marL="0">
              <a:buNone/>
            </a:pPr>
            <a:r>
              <a:rPr lang="en-US" sz="1100" dirty="0">
                <a:solidFill>
                  <a:srgbClr val="E8DAEF"/>
                </a:solidFill>
                <a:latin typeface="Calibri" pitchFamily="34" charset="0"/>
                <a:ea typeface="Calibri" pitchFamily="34" charset="-122"/>
                <a:cs typeface="Calibri" pitchFamily="34" charset="-120"/>
              </a:rPr>
              <a:t>Trusted defender,</a:t>
            </a:r>
            <a:endParaRPr lang="en-US" sz="1100" dirty="0"/>
          </a:p>
          <a:p>
            <a:pPr indent="0" marL="0">
              <a:buNone/>
            </a:pPr>
            <a:r>
              <a:rPr lang="en-US" sz="1100" dirty="0">
                <a:solidFill>
                  <a:srgbClr val="E8DAEF"/>
                </a:solidFill>
                <a:latin typeface="Calibri" pitchFamily="34" charset="0"/>
                <a:ea typeface="Calibri" pitchFamily="34" charset="-122"/>
                <a:cs typeface="Calibri" pitchFamily="34" charset="-120"/>
              </a:rPr>
              <a:t>IR ready</a:t>
            </a:r>
            <a:endParaRPr lang="en-US" sz="1100" dirty="0"/>
          </a:p>
        </p:txBody>
      </p:sp>
      <p:sp>
        <p:nvSpPr>
          <p:cNvPr id="27" name="Shape 21"/>
          <p:cNvSpPr/>
          <p:nvPr/>
        </p:nvSpPr>
        <p:spPr>
          <a:xfrm>
            <a:off x="457200" y="3657600"/>
            <a:ext cx="8229600" cy="1097280"/>
          </a:xfrm>
          <a:prstGeom prst="rect">
            <a:avLst/>
          </a:prstGeom>
          <a:solidFill>
            <a:srgbClr val="2D1B4E"/>
          </a:solidFill>
          <a:ln/>
          <a:effectLst>
            <a:outerShdw sx="100000" sy="100000" kx="0" ky="0" algn="bl" rotWithShape="0" blurRad="101600" dist="38100" dir="8100000">
              <a:srgbClr val="000000">
                <a:alpha val="30000"/>
              </a:srgbClr>
            </a:outerShdw>
          </a:effectLst>
        </p:spPr>
      </p:sp>
      <p:sp>
        <p:nvSpPr>
          <p:cNvPr id="28" name="Text 22"/>
          <p:cNvSpPr/>
          <p:nvPr/>
        </p:nvSpPr>
        <p:spPr>
          <a:xfrm>
            <a:off x="731520" y="3749040"/>
            <a:ext cx="1828800" cy="320040"/>
          </a:xfrm>
          <a:prstGeom prst="rect">
            <a:avLst/>
          </a:prstGeom>
          <a:noFill/>
          <a:ln/>
        </p:spPr>
        <p:txBody>
          <a:bodyPr wrap="square" lIns="0" tIns="0" rIns="0" bIns="0" rtlCol="0" anchor="ctr"/>
          <a:lstStyle/>
          <a:p>
            <a:pPr indent="0" marL="0">
              <a:buNone/>
            </a:pPr>
            <a:r>
              <a:rPr lang="en-US" sz="1600" b="1" dirty="0">
                <a:solidFill>
                  <a:srgbClr val="F4D03F"/>
                </a:solidFill>
                <a:latin typeface="Georgia" pitchFamily="34" charset="0"/>
                <a:ea typeface="Georgia" pitchFamily="34" charset="-122"/>
                <a:cs typeface="Georgia" pitchFamily="34" charset="-120"/>
              </a:rPr>
              <a:t>REWARDS</a:t>
            </a:r>
            <a:endParaRPr lang="en-US" sz="1600" dirty="0"/>
          </a:p>
        </p:txBody>
      </p:sp>
      <p:sp>
        <p:nvSpPr>
          <p:cNvPr id="29" name="Text 23"/>
          <p:cNvSpPr/>
          <p:nvPr/>
        </p:nvSpPr>
        <p:spPr>
          <a:xfrm>
            <a:off x="731520" y="4114800"/>
            <a:ext cx="7680960" cy="457200"/>
          </a:xfrm>
          <a:prstGeom prst="rect">
            <a:avLst/>
          </a:prstGeom>
          <a:noFill/>
          <a:ln/>
        </p:spPr>
        <p:txBody>
          <a:bodyPr wrap="square" lIns="0" tIns="0" rIns="0" bIns="0" rtlCol="0" anchor="ctr"/>
          <a:lstStyle/>
          <a:p>
            <a:pPr indent="0" marL="0">
              <a:buNone/>
            </a:pPr>
            <a:r>
              <a:rPr lang="en-US" sz="1300" b="1" dirty="0">
                <a:solidFill>
                  <a:srgbClr val="C39BD3"/>
                </a:solidFill>
                <a:latin typeface="Calibri" pitchFamily="34" charset="0"/>
                <a:ea typeface="Calibri" pitchFamily="34" charset="-122"/>
                <a:cs typeface="Calibri" pitchFamily="34" charset="-120"/>
              </a:rPr>
              <a:t>Quick wins: </a:t>
            </a:r>
            <a:pPr indent="0" marL="0">
              <a:buNone/>
            </a:pPr>
            <a:r>
              <a:rPr lang="en-US" sz="1300" dirty="0">
                <a:solidFill>
                  <a:srgbClr val="E8DAEF"/>
                </a:solidFill>
                <a:latin typeface="Calibri" pitchFamily="34" charset="0"/>
                <a:ea typeface="Calibri" pitchFamily="34" charset="-122"/>
                <a:cs typeface="Calibri" pitchFamily="34" charset="-120"/>
              </a:rPr>
              <a:t>Snacks for early quest completions     </a:t>
            </a:r>
            <a:pPr indent="0" marL="0">
              <a:buNone/>
            </a:pPr>
            <a:r>
              <a:rPr lang="en-US" sz="1300" b="1" dirty="0">
                <a:solidFill>
                  <a:srgbClr val="C39BD3"/>
                </a:solidFill>
                <a:latin typeface="Calibri" pitchFamily="34" charset="0"/>
                <a:ea typeface="Calibri" pitchFamily="34" charset="-122"/>
                <a:cs typeface="Calibri" pitchFamily="34" charset="-120"/>
              </a:rPr>
              <a:t>Milestones: </a:t>
            </a:r>
            <a:pPr indent="0" marL="0">
              <a:buNone/>
            </a:pPr>
            <a:r>
              <a:rPr lang="en-US" sz="1300" dirty="0">
                <a:solidFill>
                  <a:srgbClr val="E8DAEF"/>
                </a:solidFill>
                <a:latin typeface="Calibri" pitchFamily="34" charset="0"/>
                <a:ea typeface="Calibri" pitchFamily="34" charset="-122"/>
                <a:cs typeface="Calibri" pitchFamily="34" charset="-120"/>
              </a:rPr>
              <a:t>Staff meeting recognition     </a:t>
            </a:r>
            <a:pPr indent="0" marL="0">
              <a:buNone/>
            </a:pPr>
            <a:r>
              <a:rPr lang="en-US" sz="1300" b="1" dirty="0">
                <a:solidFill>
                  <a:srgbClr val="C39BD3"/>
                </a:solidFill>
                <a:latin typeface="Calibri" pitchFamily="34" charset="0"/>
                <a:ea typeface="Calibri" pitchFamily="34" charset="-122"/>
                <a:cs typeface="Calibri" pitchFamily="34" charset="-120"/>
              </a:rPr>
              <a:t>Champions: </a:t>
            </a:r>
            <a:pPr indent="0" marL="0">
              <a:buNone/>
            </a:pPr>
            <a:r>
              <a:rPr lang="en-US" sz="1300" dirty="0">
                <a:solidFill>
                  <a:srgbClr val="E8DAEF"/>
                </a:solidFill>
                <a:latin typeface="Calibri" pitchFamily="34" charset="0"/>
                <a:ea typeface="Calibri" pitchFamily="34" charset="-122"/>
                <a:cs typeface="Calibri" pitchFamily="34" charset="-120"/>
              </a:rPr>
              <a:t>Small gift cards</a:t>
            </a:r>
            <a:endParaRPr lang="en-US" sz="13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1A0A2E"/>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548640" y="274320"/>
            <a:ext cx="411480" cy="411480"/>
          </a:xfrm>
          <a:prstGeom prst="rect">
            <a:avLst/>
          </a:prstGeom>
        </p:spPr>
      </p:pic>
      <p:sp>
        <p:nvSpPr>
          <p:cNvPr id="3" name="Text 0"/>
          <p:cNvSpPr/>
          <p:nvPr/>
        </p:nvSpPr>
        <p:spPr>
          <a:xfrm>
            <a:off x="1097280" y="228600"/>
            <a:ext cx="4572000" cy="54864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YOUR FIRST QUESTS</a:t>
            </a:r>
            <a:endParaRPr lang="en-US" sz="2800" dirty="0"/>
          </a:p>
        </p:txBody>
      </p:sp>
      <p:sp>
        <p:nvSpPr>
          <p:cNvPr id="4" name="Shape 1"/>
          <p:cNvSpPr/>
          <p:nvPr/>
        </p:nvSpPr>
        <p:spPr>
          <a:xfrm>
            <a:off x="457200" y="960120"/>
            <a:ext cx="8229600" cy="868680"/>
          </a:xfrm>
          <a:prstGeom prst="rect">
            <a:avLst/>
          </a:prstGeom>
          <a:solidFill>
            <a:srgbClr val="3D2B5E"/>
          </a:solidFill>
          <a:ln/>
          <a:effectLst>
            <a:outerShdw sx="100000" sy="100000" kx="0" ky="0" algn="bl" rotWithShape="0" blurRad="101600" dist="38100" dir="8100000">
              <a:srgbClr val="000000">
                <a:alpha val="30000"/>
              </a:srgbClr>
            </a:outerShdw>
          </a:effectLst>
        </p:spPr>
      </p:sp>
      <p:pic>
        <p:nvPicPr>
          <p:cNvPr id="5" name="Image 1" descr="preencoded.png">    </p:cNvPr>
          <p:cNvPicPr>
            <a:picLocks noChangeAspect="1"/>
          </p:cNvPicPr>
          <p:nvPr/>
        </p:nvPicPr>
        <p:blipFill>
          <a:blip r:embed="rId2"/>
          <a:stretch>
            <a:fillRect/>
          </a:stretch>
        </p:blipFill>
        <p:spPr>
          <a:xfrm>
            <a:off x="685800" y="1143000"/>
            <a:ext cx="457200" cy="457200"/>
          </a:xfrm>
          <a:prstGeom prst="rect">
            <a:avLst/>
          </a:prstGeom>
        </p:spPr>
      </p:pic>
      <p:sp>
        <p:nvSpPr>
          <p:cNvPr id="6" name="Text 2"/>
          <p:cNvSpPr/>
          <p:nvPr/>
        </p:nvSpPr>
        <p:spPr>
          <a:xfrm>
            <a:off x="1371600" y="1033272"/>
            <a:ext cx="5029200" cy="365760"/>
          </a:xfrm>
          <a:prstGeom prst="rect">
            <a:avLst/>
          </a:prstGeom>
          <a:noFill/>
          <a:ln/>
        </p:spPr>
        <p:txBody>
          <a:bodyPr wrap="square" lIns="0" tIns="0" rIns="0" bIns="0" rtlCol="0" anchor="ctr"/>
          <a:lstStyle/>
          <a:p>
            <a:pPr indent="0" marL="0">
              <a:buNone/>
            </a:pPr>
            <a:r>
              <a:rPr lang="en-US" sz="1600" b="1" dirty="0">
                <a:solidFill>
                  <a:srgbClr val="FFFFFF"/>
                </a:solidFill>
                <a:latin typeface="Georgia" pitchFamily="34" charset="0"/>
                <a:ea typeface="Georgia" pitchFamily="34" charset="-122"/>
                <a:cs typeface="Georgia" pitchFamily="34" charset="-120"/>
              </a:rPr>
              <a:t>Know the Beacon</a:t>
            </a:r>
            <a:endParaRPr lang="en-US" sz="1600" dirty="0"/>
          </a:p>
        </p:txBody>
      </p:sp>
      <p:sp>
        <p:nvSpPr>
          <p:cNvPr id="7" name="Text 3"/>
          <p:cNvSpPr/>
          <p:nvPr/>
        </p:nvSpPr>
        <p:spPr>
          <a:xfrm>
            <a:off x="1371600" y="1399032"/>
            <a:ext cx="5943600" cy="320040"/>
          </a:xfrm>
          <a:prstGeom prst="rect">
            <a:avLst/>
          </a:prstGeom>
          <a:noFill/>
          <a:ln/>
        </p:spPr>
        <p:txBody>
          <a:bodyPr wrap="square" lIns="0" tIns="0" rIns="0" bIns="0" rtlCol="0" anchor="ctr"/>
          <a:lstStyle/>
          <a:p>
            <a:pPr indent="0" marL="0">
              <a:buNone/>
            </a:pPr>
            <a:r>
              <a:rPr lang="en-US" sz="1200" dirty="0">
                <a:solidFill>
                  <a:srgbClr val="E8DAEF"/>
                </a:solidFill>
                <a:latin typeface="Calibri" pitchFamily="34" charset="0"/>
                <a:ea typeface="Calibri" pitchFamily="34" charset="-122"/>
                <a:cs typeface="Calibri" pitchFamily="34" charset="-120"/>
              </a:rPr>
              <a:t>If something weird happens, who do you call? Liz. That’s it. Free XP.</a:t>
            </a:r>
            <a:endParaRPr lang="en-US" sz="1200" dirty="0"/>
          </a:p>
        </p:txBody>
      </p:sp>
      <p:sp>
        <p:nvSpPr>
          <p:cNvPr id="8" name="Shape 4"/>
          <p:cNvSpPr/>
          <p:nvPr/>
        </p:nvSpPr>
        <p:spPr>
          <a:xfrm>
            <a:off x="7772400" y="1161288"/>
            <a:ext cx="731520" cy="457200"/>
          </a:xfrm>
          <a:prstGeom prst="rect">
            <a:avLst/>
          </a:prstGeom>
          <a:solidFill>
            <a:srgbClr val="2D1B4E"/>
          </a:solidFill>
          <a:ln w="19050">
            <a:solidFill>
              <a:srgbClr val="F4D03F"/>
            </a:solidFill>
            <a:prstDash val="solid"/>
          </a:ln>
        </p:spPr>
      </p:sp>
      <p:sp>
        <p:nvSpPr>
          <p:cNvPr id="9" name="Text 5"/>
          <p:cNvSpPr/>
          <p:nvPr/>
        </p:nvSpPr>
        <p:spPr>
          <a:xfrm>
            <a:off x="7772400" y="1161288"/>
            <a:ext cx="731520" cy="457200"/>
          </a:xfrm>
          <a:prstGeom prst="rect">
            <a:avLst/>
          </a:prstGeom>
          <a:noFill/>
          <a:ln/>
        </p:spPr>
        <p:txBody>
          <a:bodyPr wrap="square" lIns="0" tIns="0" rIns="0" bIns="0" rtlCol="0" anchor="ctr"/>
          <a:lstStyle/>
          <a:p>
            <a:pPr algn="ctr" indent="0" marL="0">
              <a:buNone/>
            </a:pPr>
            <a:r>
              <a:rPr lang="en-US" sz="1200" b="1" dirty="0">
                <a:solidFill>
                  <a:srgbClr val="F4D03F"/>
                </a:solidFill>
                <a:latin typeface="Calibri" pitchFamily="34" charset="0"/>
                <a:ea typeface="Calibri" pitchFamily="34" charset="-122"/>
                <a:cs typeface="Calibri" pitchFamily="34" charset="-120"/>
              </a:rPr>
              <a:t>10 XP</a:t>
            </a:r>
            <a:endParaRPr lang="en-US" sz="1200" dirty="0"/>
          </a:p>
        </p:txBody>
      </p:sp>
      <p:sp>
        <p:nvSpPr>
          <p:cNvPr id="10" name="Shape 6"/>
          <p:cNvSpPr/>
          <p:nvPr/>
        </p:nvSpPr>
        <p:spPr>
          <a:xfrm>
            <a:off x="457200" y="1965960"/>
            <a:ext cx="8229600" cy="868680"/>
          </a:xfrm>
          <a:prstGeom prst="rect">
            <a:avLst/>
          </a:prstGeom>
          <a:solidFill>
            <a:srgbClr val="3D2B5E"/>
          </a:solidFill>
          <a:ln/>
          <a:effectLst>
            <a:outerShdw sx="100000" sy="100000" kx="0" ky="0" algn="bl" rotWithShape="0" blurRad="101600" dist="38100" dir="8100000">
              <a:srgbClr val="000000">
                <a:alpha val="30000"/>
              </a:srgbClr>
            </a:outerShdw>
          </a:effectLst>
        </p:spPr>
      </p:sp>
      <p:pic>
        <p:nvPicPr>
          <p:cNvPr id="11" name="Image 2" descr="preencoded.png">    </p:cNvPr>
          <p:cNvPicPr>
            <a:picLocks noChangeAspect="1"/>
          </p:cNvPicPr>
          <p:nvPr/>
        </p:nvPicPr>
        <p:blipFill>
          <a:blip r:embed="rId3"/>
          <a:stretch>
            <a:fillRect/>
          </a:stretch>
        </p:blipFill>
        <p:spPr>
          <a:xfrm>
            <a:off x="685800" y="2148840"/>
            <a:ext cx="457200" cy="457200"/>
          </a:xfrm>
          <a:prstGeom prst="rect">
            <a:avLst/>
          </a:prstGeom>
        </p:spPr>
      </p:pic>
      <p:sp>
        <p:nvSpPr>
          <p:cNvPr id="12" name="Text 7"/>
          <p:cNvSpPr/>
          <p:nvPr/>
        </p:nvSpPr>
        <p:spPr>
          <a:xfrm>
            <a:off x="1371600" y="2039112"/>
            <a:ext cx="5029200" cy="365760"/>
          </a:xfrm>
          <a:prstGeom prst="rect">
            <a:avLst/>
          </a:prstGeom>
          <a:noFill/>
          <a:ln/>
        </p:spPr>
        <p:txBody>
          <a:bodyPr wrap="square" lIns="0" tIns="0" rIns="0" bIns="0" rtlCol="0" anchor="ctr"/>
          <a:lstStyle/>
          <a:p>
            <a:pPr indent="0" marL="0">
              <a:buNone/>
            </a:pPr>
            <a:r>
              <a:rPr lang="en-US" sz="1600" b="1" dirty="0">
                <a:solidFill>
                  <a:srgbClr val="FFFFFF"/>
                </a:solidFill>
                <a:latin typeface="Georgia" pitchFamily="34" charset="0"/>
                <a:ea typeface="Georgia" pitchFamily="34" charset="-122"/>
                <a:cs typeface="Georgia" pitchFamily="34" charset="-120"/>
              </a:rPr>
              <a:t>The Suspicious Scroll</a:t>
            </a:r>
            <a:endParaRPr lang="en-US" sz="1600" dirty="0"/>
          </a:p>
        </p:txBody>
      </p:sp>
      <p:sp>
        <p:nvSpPr>
          <p:cNvPr id="13" name="Text 8"/>
          <p:cNvSpPr/>
          <p:nvPr/>
        </p:nvSpPr>
        <p:spPr>
          <a:xfrm>
            <a:off x="1371600" y="2404872"/>
            <a:ext cx="5943600" cy="320040"/>
          </a:xfrm>
          <a:prstGeom prst="rect">
            <a:avLst/>
          </a:prstGeom>
          <a:noFill/>
          <a:ln/>
        </p:spPr>
        <p:txBody>
          <a:bodyPr wrap="square" lIns="0" tIns="0" rIns="0" bIns="0" rtlCol="0" anchor="ctr"/>
          <a:lstStyle/>
          <a:p>
            <a:pPr indent="0" marL="0">
              <a:buNone/>
            </a:pPr>
            <a:r>
              <a:rPr lang="en-US" sz="1200" dirty="0">
                <a:solidFill>
                  <a:srgbClr val="E8DAEF"/>
                </a:solidFill>
                <a:latin typeface="Calibri" pitchFamily="34" charset="0"/>
                <a:ea typeface="Calibri" pitchFamily="34" charset="-122"/>
                <a:cs typeface="Calibri" pitchFamily="34" charset="-120"/>
              </a:rPr>
              <a:t>Get a sketchy email? Screenshot it and send it to Liz. Don’t click anything.</a:t>
            </a:r>
            <a:endParaRPr lang="en-US" sz="1200" dirty="0"/>
          </a:p>
        </p:txBody>
      </p:sp>
      <p:sp>
        <p:nvSpPr>
          <p:cNvPr id="14" name="Shape 9"/>
          <p:cNvSpPr/>
          <p:nvPr/>
        </p:nvSpPr>
        <p:spPr>
          <a:xfrm>
            <a:off x="7772400" y="2167128"/>
            <a:ext cx="731520" cy="457200"/>
          </a:xfrm>
          <a:prstGeom prst="rect">
            <a:avLst/>
          </a:prstGeom>
          <a:solidFill>
            <a:srgbClr val="2D1B4E"/>
          </a:solidFill>
          <a:ln w="19050">
            <a:solidFill>
              <a:srgbClr val="F4D03F"/>
            </a:solidFill>
            <a:prstDash val="solid"/>
          </a:ln>
        </p:spPr>
      </p:sp>
      <p:sp>
        <p:nvSpPr>
          <p:cNvPr id="15" name="Text 10"/>
          <p:cNvSpPr/>
          <p:nvPr/>
        </p:nvSpPr>
        <p:spPr>
          <a:xfrm>
            <a:off x="7772400" y="2167128"/>
            <a:ext cx="731520" cy="457200"/>
          </a:xfrm>
          <a:prstGeom prst="rect">
            <a:avLst/>
          </a:prstGeom>
          <a:noFill/>
          <a:ln/>
        </p:spPr>
        <p:txBody>
          <a:bodyPr wrap="square" lIns="0" tIns="0" rIns="0" bIns="0" rtlCol="0" anchor="ctr"/>
          <a:lstStyle/>
          <a:p>
            <a:pPr algn="ctr" indent="0" marL="0">
              <a:buNone/>
            </a:pPr>
            <a:r>
              <a:rPr lang="en-US" sz="1200" b="1" dirty="0">
                <a:solidFill>
                  <a:srgbClr val="F4D03F"/>
                </a:solidFill>
                <a:latin typeface="Calibri" pitchFamily="34" charset="0"/>
                <a:ea typeface="Calibri" pitchFamily="34" charset="-122"/>
                <a:cs typeface="Calibri" pitchFamily="34" charset="-120"/>
              </a:rPr>
              <a:t>15 XP</a:t>
            </a:r>
            <a:endParaRPr lang="en-US" sz="1200" dirty="0"/>
          </a:p>
        </p:txBody>
      </p:sp>
      <p:sp>
        <p:nvSpPr>
          <p:cNvPr id="16" name="Shape 11"/>
          <p:cNvSpPr/>
          <p:nvPr/>
        </p:nvSpPr>
        <p:spPr>
          <a:xfrm>
            <a:off x="457200" y="2971800"/>
            <a:ext cx="8229600" cy="868680"/>
          </a:xfrm>
          <a:prstGeom prst="rect">
            <a:avLst/>
          </a:prstGeom>
          <a:solidFill>
            <a:srgbClr val="3D2B5E"/>
          </a:solidFill>
          <a:ln/>
          <a:effectLst>
            <a:outerShdw sx="100000" sy="100000" kx="0" ky="0" algn="bl" rotWithShape="0" blurRad="101600" dist="38100" dir="8100000">
              <a:srgbClr val="000000">
                <a:alpha val="30000"/>
              </a:srgbClr>
            </a:outerShdw>
          </a:effectLst>
        </p:spPr>
      </p:sp>
      <p:pic>
        <p:nvPicPr>
          <p:cNvPr id="17" name="Image 3" descr="preencoded.png">    </p:cNvPr>
          <p:cNvPicPr>
            <a:picLocks noChangeAspect="1"/>
          </p:cNvPicPr>
          <p:nvPr/>
        </p:nvPicPr>
        <p:blipFill>
          <a:blip r:embed="rId4"/>
          <a:stretch>
            <a:fillRect/>
          </a:stretch>
        </p:blipFill>
        <p:spPr>
          <a:xfrm>
            <a:off x="685800" y="3154680"/>
            <a:ext cx="457200" cy="457200"/>
          </a:xfrm>
          <a:prstGeom prst="rect">
            <a:avLst/>
          </a:prstGeom>
        </p:spPr>
      </p:pic>
      <p:sp>
        <p:nvSpPr>
          <p:cNvPr id="18" name="Text 12"/>
          <p:cNvSpPr/>
          <p:nvPr/>
        </p:nvSpPr>
        <p:spPr>
          <a:xfrm>
            <a:off x="1371600" y="3044952"/>
            <a:ext cx="5029200" cy="365760"/>
          </a:xfrm>
          <a:prstGeom prst="rect">
            <a:avLst/>
          </a:prstGeom>
          <a:noFill/>
          <a:ln/>
        </p:spPr>
        <p:txBody>
          <a:bodyPr wrap="square" lIns="0" tIns="0" rIns="0" bIns="0" rtlCol="0" anchor="ctr"/>
          <a:lstStyle/>
          <a:p>
            <a:pPr indent="0" marL="0">
              <a:buNone/>
            </a:pPr>
            <a:r>
              <a:rPr lang="en-US" sz="1600" b="1" dirty="0">
                <a:solidFill>
                  <a:srgbClr val="FFFFFF"/>
                </a:solidFill>
                <a:latin typeface="Georgia" pitchFamily="34" charset="0"/>
                <a:ea typeface="Georgia" pitchFamily="34" charset="-122"/>
                <a:cs typeface="Georgia" pitchFamily="34" charset="-120"/>
              </a:rPr>
              <a:t>Anatomy of a Trap</a:t>
            </a:r>
            <a:endParaRPr lang="en-US" sz="1600" dirty="0"/>
          </a:p>
        </p:txBody>
      </p:sp>
      <p:sp>
        <p:nvSpPr>
          <p:cNvPr id="19" name="Text 13"/>
          <p:cNvSpPr/>
          <p:nvPr/>
        </p:nvSpPr>
        <p:spPr>
          <a:xfrm>
            <a:off x="1371600" y="3410712"/>
            <a:ext cx="5943600" cy="320040"/>
          </a:xfrm>
          <a:prstGeom prst="rect">
            <a:avLst/>
          </a:prstGeom>
          <a:noFill/>
          <a:ln/>
        </p:spPr>
        <p:txBody>
          <a:bodyPr wrap="square" lIns="0" tIns="0" rIns="0" bIns="0" rtlCol="0" anchor="ctr"/>
          <a:lstStyle/>
          <a:p>
            <a:pPr indent="0" marL="0">
              <a:buNone/>
            </a:pPr>
            <a:r>
              <a:rPr lang="en-US" sz="1200" dirty="0">
                <a:solidFill>
                  <a:srgbClr val="E8DAEF"/>
                </a:solidFill>
                <a:latin typeface="Calibri" pitchFamily="34" charset="0"/>
                <a:ea typeface="Calibri" pitchFamily="34" charset="-122"/>
                <a:cs typeface="Calibri" pitchFamily="34" charset="-120"/>
              </a:rPr>
              <a:t>Find 3 red flags in a sample phishing email. Solo or with Liz — your choice.</a:t>
            </a:r>
            <a:endParaRPr lang="en-US" sz="1200" dirty="0"/>
          </a:p>
        </p:txBody>
      </p:sp>
      <p:sp>
        <p:nvSpPr>
          <p:cNvPr id="20" name="Shape 14"/>
          <p:cNvSpPr/>
          <p:nvPr/>
        </p:nvSpPr>
        <p:spPr>
          <a:xfrm>
            <a:off x="7772400" y="3172968"/>
            <a:ext cx="731520" cy="457200"/>
          </a:xfrm>
          <a:prstGeom prst="rect">
            <a:avLst/>
          </a:prstGeom>
          <a:solidFill>
            <a:srgbClr val="2D1B4E"/>
          </a:solidFill>
          <a:ln w="19050">
            <a:solidFill>
              <a:srgbClr val="F4D03F"/>
            </a:solidFill>
            <a:prstDash val="solid"/>
          </a:ln>
        </p:spPr>
      </p:sp>
      <p:sp>
        <p:nvSpPr>
          <p:cNvPr id="21" name="Text 15"/>
          <p:cNvSpPr/>
          <p:nvPr/>
        </p:nvSpPr>
        <p:spPr>
          <a:xfrm>
            <a:off x="7772400" y="3172968"/>
            <a:ext cx="731520" cy="457200"/>
          </a:xfrm>
          <a:prstGeom prst="rect">
            <a:avLst/>
          </a:prstGeom>
          <a:noFill/>
          <a:ln/>
        </p:spPr>
        <p:txBody>
          <a:bodyPr wrap="square" lIns="0" tIns="0" rIns="0" bIns="0" rtlCol="0" anchor="ctr"/>
          <a:lstStyle/>
          <a:p>
            <a:pPr algn="ctr" indent="0" marL="0">
              <a:buNone/>
            </a:pPr>
            <a:r>
              <a:rPr lang="en-US" sz="1200" b="1" dirty="0">
                <a:solidFill>
                  <a:srgbClr val="F4D03F"/>
                </a:solidFill>
                <a:latin typeface="Calibri" pitchFamily="34" charset="0"/>
                <a:ea typeface="Calibri" pitchFamily="34" charset="-122"/>
                <a:cs typeface="Calibri" pitchFamily="34" charset="-120"/>
              </a:rPr>
              <a:t>20 XP</a:t>
            </a:r>
            <a:endParaRPr lang="en-US" sz="1200" dirty="0"/>
          </a:p>
        </p:txBody>
      </p:sp>
      <p:sp>
        <p:nvSpPr>
          <p:cNvPr id="22" name="Shape 16"/>
          <p:cNvSpPr/>
          <p:nvPr/>
        </p:nvSpPr>
        <p:spPr>
          <a:xfrm>
            <a:off x="457200" y="3977640"/>
            <a:ext cx="8229600" cy="868680"/>
          </a:xfrm>
          <a:prstGeom prst="rect">
            <a:avLst/>
          </a:prstGeom>
          <a:solidFill>
            <a:srgbClr val="3D2B5E"/>
          </a:solidFill>
          <a:ln/>
          <a:effectLst>
            <a:outerShdw sx="100000" sy="100000" kx="0" ky="0" algn="bl" rotWithShape="0" blurRad="101600" dist="38100" dir="8100000">
              <a:srgbClr val="000000">
                <a:alpha val="30000"/>
              </a:srgbClr>
            </a:outerShdw>
          </a:effectLst>
        </p:spPr>
      </p:sp>
      <p:pic>
        <p:nvPicPr>
          <p:cNvPr id="23" name="Image 4" descr="preencoded.png">    </p:cNvPr>
          <p:cNvPicPr>
            <a:picLocks noChangeAspect="1"/>
          </p:cNvPicPr>
          <p:nvPr/>
        </p:nvPicPr>
        <p:blipFill>
          <a:blip r:embed="rId5"/>
          <a:stretch>
            <a:fillRect/>
          </a:stretch>
        </p:blipFill>
        <p:spPr>
          <a:xfrm>
            <a:off x="685800" y="4160520"/>
            <a:ext cx="457200" cy="457200"/>
          </a:xfrm>
          <a:prstGeom prst="rect">
            <a:avLst/>
          </a:prstGeom>
        </p:spPr>
      </p:pic>
      <p:sp>
        <p:nvSpPr>
          <p:cNvPr id="24" name="Text 17"/>
          <p:cNvSpPr/>
          <p:nvPr/>
        </p:nvSpPr>
        <p:spPr>
          <a:xfrm>
            <a:off x="1371600" y="4050792"/>
            <a:ext cx="5029200" cy="365760"/>
          </a:xfrm>
          <a:prstGeom prst="rect">
            <a:avLst/>
          </a:prstGeom>
          <a:noFill/>
          <a:ln/>
        </p:spPr>
        <p:txBody>
          <a:bodyPr wrap="square" lIns="0" tIns="0" rIns="0" bIns="0" rtlCol="0" anchor="ctr"/>
          <a:lstStyle/>
          <a:p>
            <a:pPr indent="0" marL="0">
              <a:buNone/>
            </a:pPr>
            <a:r>
              <a:rPr lang="en-US" sz="1600" b="1" dirty="0">
                <a:solidFill>
                  <a:srgbClr val="FFFFFF"/>
                </a:solidFill>
                <a:latin typeface="Georgia" pitchFamily="34" charset="0"/>
                <a:ea typeface="Georgia" pitchFamily="34" charset="-122"/>
                <a:cs typeface="Georgia" pitchFamily="34" charset="-120"/>
              </a:rPr>
              <a:t>The Crying Wolf Protocol</a:t>
            </a:r>
            <a:endParaRPr lang="en-US" sz="1600" dirty="0"/>
          </a:p>
        </p:txBody>
      </p:sp>
      <p:sp>
        <p:nvSpPr>
          <p:cNvPr id="25" name="Text 18"/>
          <p:cNvSpPr/>
          <p:nvPr/>
        </p:nvSpPr>
        <p:spPr>
          <a:xfrm>
            <a:off x="1371600" y="4416552"/>
            <a:ext cx="5943600" cy="320040"/>
          </a:xfrm>
          <a:prstGeom prst="rect">
            <a:avLst/>
          </a:prstGeom>
          <a:noFill/>
          <a:ln/>
        </p:spPr>
        <p:txBody>
          <a:bodyPr wrap="square" lIns="0" tIns="0" rIns="0" bIns="0" rtlCol="0" anchor="ctr"/>
          <a:lstStyle/>
          <a:p>
            <a:pPr indent="0" marL="0">
              <a:buNone/>
            </a:pPr>
            <a:r>
              <a:rPr lang="en-US" sz="1200" dirty="0">
                <a:solidFill>
                  <a:srgbClr val="E8DAEF"/>
                </a:solidFill>
                <a:latin typeface="Calibri" pitchFamily="34" charset="0"/>
                <a:ea typeface="Calibri" pitchFamily="34" charset="-122"/>
                <a:cs typeface="Calibri" pitchFamily="34" charset="-120"/>
              </a:rPr>
              <a:t>Report something you’re not sure about. Even if it’s nothing. 10 false alarms &gt; 1 miss.</a:t>
            </a:r>
            <a:endParaRPr lang="en-US" sz="1200" dirty="0"/>
          </a:p>
        </p:txBody>
      </p:sp>
      <p:sp>
        <p:nvSpPr>
          <p:cNvPr id="26" name="Shape 19"/>
          <p:cNvSpPr/>
          <p:nvPr/>
        </p:nvSpPr>
        <p:spPr>
          <a:xfrm>
            <a:off x="7772400" y="4178808"/>
            <a:ext cx="731520" cy="457200"/>
          </a:xfrm>
          <a:prstGeom prst="rect">
            <a:avLst/>
          </a:prstGeom>
          <a:solidFill>
            <a:srgbClr val="2D1B4E"/>
          </a:solidFill>
          <a:ln w="19050">
            <a:solidFill>
              <a:srgbClr val="F4D03F"/>
            </a:solidFill>
            <a:prstDash val="solid"/>
          </a:ln>
        </p:spPr>
      </p:sp>
      <p:sp>
        <p:nvSpPr>
          <p:cNvPr id="27" name="Text 20"/>
          <p:cNvSpPr/>
          <p:nvPr/>
        </p:nvSpPr>
        <p:spPr>
          <a:xfrm>
            <a:off x="7772400" y="4178808"/>
            <a:ext cx="731520" cy="457200"/>
          </a:xfrm>
          <a:prstGeom prst="rect">
            <a:avLst/>
          </a:prstGeom>
          <a:noFill/>
          <a:ln/>
        </p:spPr>
        <p:txBody>
          <a:bodyPr wrap="square" lIns="0" tIns="0" rIns="0" bIns="0" rtlCol="0" anchor="ctr"/>
          <a:lstStyle/>
          <a:p>
            <a:pPr algn="ctr" indent="0" marL="0">
              <a:buNone/>
            </a:pPr>
            <a:r>
              <a:rPr lang="en-US" sz="1200" b="1" dirty="0">
                <a:solidFill>
                  <a:srgbClr val="F4D03F"/>
                </a:solidFill>
                <a:latin typeface="Calibri" pitchFamily="34" charset="0"/>
                <a:ea typeface="Calibri" pitchFamily="34" charset="-122"/>
                <a:cs typeface="Calibri" pitchFamily="34" charset="-120"/>
              </a:rPr>
              <a:t>10 XP</a:t>
            </a:r>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1A0A2E"/>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548640" y="274320"/>
            <a:ext cx="411480" cy="411480"/>
          </a:xfrm>
          <a:prstGeom prst="rect">
            <a:avLst/>
          </a:prstGeom>
        </p:spPr>
      </p:pic>
      <p:sp>
        <p:nvSpPr>
          <p:cNvPr id="3" name="Text 0"/>
          <p:cNvSpPr/>
          <p:nvPr/>
        </p:nvSpPr>
        <p:spPr>
          <a:xfrm>
            <a:off x="1097280" y="228600"/>
            <a:ext cx="4572000" cy="54864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HOW TO REPORT</a:t>
            </a:r>
            <a:endParaRPr lang="en-US" sz="2800" dirty="0"/>
          </a:p>
        </p:txBody>
      </p:sp>
      <p:sp>
        <p:nvSpPr>
          <p:cNvPr id="4" name="Shape 1"/>
          <p:cNvSpPr/>
          <p:nvPr/>
        </p:nvSpPr>
        <p:spPr>
          <a:xfrm>
            <a:off x="457200" y="1097280"/>
            <a:ext cx="2606040" cy="2560320"/>
          </a:xfrm>
          <a:prstGeom prst="rect">
            <a:avLst/>
          </a:prstGeom>
          <a:solidFill>
            <a:srgbClr val="3D2B5E"/>
          </a:solidFill>
          <a:ln/>
          <a:effectLst>
            <a:outerShdw sx="100000" sy="100000" kx="0" ky="0" algn="bl" rotWithShape="0" blurRad="101600" dist="38100" dir="8100000">
              <a:srgbClr val="000000">
                <a:alpha val="30000"/>
              </a:srgbClr>
            </a:outerShdw>
          </a:effectLst>
        </p:spPr>
      </p:sp>
      <p:pic>
        <p:nvPicPr>
          <p:cNvPr id="5" name="Image 1" descr="preencoded.png">    </p:cNvPr>
          <p:cNvPicPr>
            <a:picLocks noChangeAspect="1"/>
          </p:cNvPicPr>
          <p:nvPr/>
        </p:nvPicPr>
        <p:blipFill>
          <a:blip r:embed="rId2"/>
          <a:stretch>
            <a:fillRect/>
          </a:stretch>
        </p:blipFill>
        <p:spPr>
          <a:xfrm>
            <a:off x="1417320" y="1371600"/>
            <a:ext cx="640080" cy="640080"/>
          </a:xfrm>
          <a:prstGeom prst="rect">
            <a:avLst/>
          </a:prstGeom>
        </p:spPr>
      </p:pic>
      <p:sp>
        <p:nvSpPr>
          <p:cNvPr id="6" name="Text 2"/>
          <p:cNvSpPr/>
          <p:nvPr/>
        </p:nvSpPr>
        <p:spPr>
          <a:xfrm>
            <a:off x="640080" y="2148840"/>
            <a:ext cx="2240280" cy="411480"/>
          </a:xfrm>
          <a:prstGeom prst="rect">
            <a:avLst/>
          </a:prstGeom>
          <a:noFill/>
          <a:ln/>
        </p:spPr>
        <p:txBody>
          <a:bodyPr wrap="square" lIns="0" tIns="0" rIns="0" bIns="0" rtlCol="0" anchor="ctr"/>
          <a:lstStyle/>
          <a:p>
            <a:pPr algn="ctr" indent="0" marL="0">
              <a:buNone/>
            </a:pPr>
            <a:r>
              <a:rPr lang="en-US" sz="1600" b="1" dirty="0">
                <a:solidFill>
                  <a:srgbClr val="FFFFFF"/>
                </a:solidFill>
                <a:latin typeface="Georgia" pitchFamily="34" charset="0"/>
                <a:ea typeface="Georgia" pitchFamily="34" charset="-122"/>
                <a:cs typeface="Georgia" pitchFamily="34" charset="-120"/>
              </a:rPr>
              <a:t>Suspicious Email</a:t>
            </a:r>
            <a:endParaRPr lang="en-US" sz="1600" dirty="0"/>
          </a:p>
        </p:txBody>
      </p:sp>
      <p:sp>
        <p:nvSpPr>
          <p:cNvPr id="7" name="Text 3"/>
          <p:cNvSpPr/>
          <p:nvPr/>
        </p:nvSpPr>
        <p:spPr>
          <a:xfrm>
            <a:off x="640080" y="2606040"/>
            <a:ext cx="2240280" cy="731520"/>
          </a:xfrm>
          <a:prstGeom prst="rect">
            <a:avLst/>
          </a:prstGeom>
          <a:noFill/>
          <a:ln/>
        </p:spPr>
        <p:txBody>
          <a:bodyPr wrap="square" lIns="0" tIns="0" rIns="0" bIns="0" rtlCol="0" anchor="ctr"/>
          <a:lstStyle/>
          <a:p>
            <a:pPr algn="ctr" indent="0" marL="0">
              <a:buNone/>
            </a:pPr>
            <a:r>
              <a:rPr lang="en-US" sz="1300" dirty="0">
                <a:solidFill>
                  <a:srgbClr val="E8DAEF"/>
                </a:solidFill>
                <a:latin typeface="Calibri" pitchFamily="34" charset="0"/>
                <a:ea typeface="Calibri" pitchFamily="34" charset="-122"/>
                <a:cs typeface="Calibri" pitchFamily="34" charset="-120"/>
              </a:rPr>
              <a:t>Screenshot it and</a:t>
            </a:r>
            <a:endParaRPr lang="en-US" sz="1300" dirty="0"/>
          </a:p>
          <a:p>
            <a:pPr algn="ctr" indent="0" marL="0">
              <a:buNone/>
            </a:pPr>
            <a:r>
              <a:rPr lang="en-US" sz="1300" dirty="0">
                <a:solidFill>
                  <a:srgbClr val="E8DAEF"/>
                </a:solidFill>
                <a:latin typeface="Calibri" pitchFamily="34" charset="0"/>
                <a:ea typeface="Calibri" pitchFamily="34" charset="-122"/>
                <a:cs typeface="Calibri" pitchFamily="34" charset="-120"/>
              </a:rPr>
              <a:t>email or message Liz</a:t>
            </a:r>
            <a:endParaRPr lang="en-US" sz="1300" dirty="0"/>
          </a:p>
        </p:txBody>
      </p:sp>
      <p:sp>
        <p:nvSpPr>
          <p:cNvPr id="8" name="Shape 4"/>
          <p:cNvSpPr/>
          <p:nvPr/>
        </p:nvSpPr>
        <p:spPr>
          <a:xfrm>
            <a:off x="3337560" y="1097280"/>
            <a:ext cx="2606040" cy="2560320"/>
          </a:xfrm>
          <a:prstGeom prst="rect">
            <a:avLst/>
          </a:prstGeom>
          <a:solidFill>
            <a:srgbClr val="3D2B5E"/>
          </a:solidFill>
          <a:ln/>
          <a:effectLst>
            <a:outerShdw sx="100000" sy="100000" kx="0" ky="0" algn="bl" rotWithShape="0" blurRad="101600" dist="38100" dir="8100000">
              <a:srgbClr val="000000">
                <a:alpha val="30000"/>
              </a:srgbClr>
            </a:outerShdw>
          </a:effectLst>
        </p:spPr>
      </p:sp>
      <p:pic>
        <p:nvPicPr>
          <p:cNvPr id="9" name="Image 2" descr="preencoded.png">    </p:cNvPr>
          <p:cNvPicPr>
            <a:picLocks noChangeAspect="1"/>
          </p:cNvPicPr>
          <p:nvPr/>
        </p:nvPicPr>
        <p:blipFill>
          <a:blip r:embed="rId3"/>
          <a:stretch>
            <a:fillRect/>
          </a:stretch>
        </p:blipFill>
        <p:spPr>
          <a:xfrm>
            <a:off x="4297680" y="1371600"/>
            <a:ext cx="640080" cy="640080"/>
          </a:xfrm>
          <a:prstGeom prst="rect">
            <a:avLst/>
          </a:prstGeom>
        </p:spPr>
      </p:pic>
      <p:sp>
        <p:nvSpPr>
          <p:cNvPr id="10" name="Text 5"/>
          <p:cNvSpPr/>
          <p:nvPr/>
        </p:nvSpPr>
        <p:spPr>
          <a:xfrm>
            <a:off x="3520440" y="2148840"/>
            <a:ext cx="2240280" cy="411480"/>
          </a:xfrm>
          <a:prstGeom prst="rect">
            <a:avLst/>
          </a:prstGeom>
          <a:noFill/>
          <a:ln/>
        </p:spPr>
        <p:txBody>
          <a:bodyPr wrap="square" lIns="0" tIns="0" rIns="0" bIns="0" rtlCol="0" anchor="ctr"/>
          <a:lstStyle/>
          <a:p>
            <a:pPr algn="ctr" indent="0" marL="0">
              <a:buNone/>
            </a:pPr>
            <a:r>
              <a:rPr lang="en-US" sz="1600" b="1" dirty="0">
                <a:solidFill>
                  <a:srgbClr val="FFFFFF"/>
                </a:solidFill>
                <a:latin typeface="Georgia" pitchFamily="34" charset="0"/>
                <a:ea typeface="Georgia" pitchFamily="34" charset="-122"/>
                <a:cs typeface="Georgia" pitchFamily="34" charset="-120"/>
              </a:rPr>
              <a:t>Something Urgent</a:t>
            </a:r>
            <a:endParaRPr lang="en-US" sz="1600" dirty="0"/>
          </a:p>
        </p:txBody>
      </p:sp>
      <p:sp>
        <p:nvSpPr>
          <p:cNvPr id="11" name="Text 6"/>
          <p:cNvSpPr/>
          <p:nvPr/>
        </p:nvSpPr>
        <p:spPr>
          <a:xfrm>
            <a:off x="3520440" y="2606040"/>
            <a:ext cx="2240280" cy="731520"/>
          </a:xfrm>
          <a:prstGeom prst="rect">
            <a:avLst/>
          </a:prstGeom>
          <a:noFill/>
          <a:ln/>
        </p:spPr>
        <p:txBody>
          <a:bodyPr wrap="square" lIns="0" tIns="0" rIns="0" bIns="0" rtlCol="0" anchor="ctr"/>
          <a:lstStyle/>
          <a:p>
            <a:pPr algn="ctr" indent="0" marL="0">
              <a:buNone/>
            </a:pPr>
            <a:r>
              <a:rPr lang="en-US" sz="1300" dirty="0">
                <a:solidFill>
                  <a:srgbClr val="E8DAEF"/>
                </a:solidFill>
                <a:latin typeface="Calibri" pitchFamily="34" charset="0"/>
                <a:ea typeface="Calibri" pitchFamily="34" charset="-122"/>
                <a:cs typeface="Calibri" pitchFamily="34" charset="-120"/>
              </a:rPr>
              <a:t>Call or come find</a:t>
            </a:r>
            <a:endParaRPr lang="en-US" sz="1300" dirty="0"/>
          </a:p>
          <a:p>
            <a:pPr algn="ctr" indent="0" marL="0">
              <a:buNone/>
            </a:pPr>
            <a:r>
              <a:rPr lang="en-US" sz="1300" dirty="0">
                <a:solidFill>
                  <a:srgbClr val="E8DAEF"/>
                </a:solidFill>
                <a:latin typeface="Calibri" pitchFamily="34" charset="0"/>
                <a:ea typeface="Calibri" pitchFamily="34" charset="-122"/>
                <a:cs typeface="Calibri" pitchFamily="34" charset="-120"/>
              </a:rPr>
              <a:t>Liz directly</a:t>
            </a:r>
            <a:endParaRPr lang="en-US" sz="1300" dirty="0"/>
          </a:p>
        </p:txBody>
      </p:sp>
      <p:sp>
        <p:nvSpPr>
          <p:cNvPr id="12" name="Shape 7"/>
          <p:cNvSpPr/>
          <p:nvPr/>
        </p:nvSpPr>
        <p:spPr>
          <a:xfrm>
            <a:off x="6217920" y="1097280"/>
            <a:ext cx="2606040" cy="2560320"/>
          </a:xfrm>
          <a:prstGeom prst="rect">
            <a:avLst/>
          </a:prstGeom>
          <a:solidFill>
            <a:srgbClr val="3D2B5E"/>
          </a:solidFill>
          <a:ln/>
          <a:effectLst>
            <a:outerShdw sx="100000" sy="100000" kx="0" ky="0" algn="bl" rotWithShape="0" blurRad="101600" dist="38100" dir="8100000">
              <a:srgbClr val="000000">
                <a:alpha val="30000"/>
              </a:srgbClr>
            </a:outerShdw>
          </a:effectLst>
        </p:spPr>
      </p:sp>
      <p:pic>
        <p:nvPicPr>
          <p:cNvPr id="13" name="Image 3" descr="preencoded.png">    </p:cNvPr>
          <p:cNvPicPr>
            <a:picLocks noChangeAspect="1"/>
          </p:cNvPicPr>
          <p:nvPr/>
        </p:nvPicPr>
        <p:blipFill>
          <a:blip r:embed="rId4"/>
          <a:stretch>
            <a:fillRect/>
          </a:stretch>
        </p:blipFill>
        <p:spPr>
          <a:xfrm>
            <a:off x="7178040" y="1371600"/>
            <a:ext cx="640080" cy="640080"/>
          </a:xfrm>
          <a:prstGeom prst="rect">
            <a:avLst/>
          </a:prstGeom>
        </p:spPr>
      </p:pic>
      <p:sp>
        <p:nvSpPr>
          <p:cNvPr id="14" name="Text 8"/>
          <p:cNvSpPr/>
          <p:nvPr/>
        </p:nvSpPr>
        <p:spPr>
          <a:xfrm>
            <a:off x="6400800" y="2148840"/>
            <a:ext cx="2240280" cy="411480"/>
          </a:xfrm>
          <a:prstGeom prst="rect">
            <a:avLst/>
          </a:prstGeom>
          <a:noFill/>
          <a:ln/>
        </p:spPr>
        <p:txBody>
          <a:bodyPr wrap="square" lIns="0" tIns="0" rIns="0" bIns="0" rtlCol="0" anchor="ctr"/>
          <a:lstStyle/>
          <a:p>
            <a:pPr algn="ctr" indent="0" marL="0">
              <a:buNone/>
            </a:pPr>
            <a:r>
              <a:rPr lang="en-US" sz="1600" b="1" dirty="0">
                <a:solidFill>
                  <a:srgbClr val="FFFFFF"/>
                </a:solidFill>
                <a:latin typeface="Georgia" pitchFamily="34" charset="0"/>
                <a:ea typeface="Georgia" pitchFamily="34" charset="-122"/>
                <a:cs typeface="Georgia" pitchFamily="34" charset="-120"/>
              </a:rPr>
              <a:t>Not Sure?</a:t>
            </a:r>
            <a:endParaRPr lang="en-US" sz="1600" dirty="0"/>
          </a:p>
        </p:txBody>
      </p:sp>
      <p:sp>
        <p:nvSpPr>
          <p:cNvPr id="15" name="Text 9"/>
          <p:cNvSpPr/>
          <p:nvPr/>
        </p:nvSpPr>
        <p:spPr>
          <a:xfrm>
            <a:off x="6400800" y="2606040"/>
            <a:ext cx="2240280" cy="731520"/>
          </a:xfrm>
          <a:prstGeom prst="rect">
            <a:avLst/>
          </a:prstGeom>
          <a:noFill/>
          <a:ln/>
        </p:spPr>
        <p:txBody>
          <a:bodyPr wrap="square" lIns="0" tIns="0" rIns="0" bIns="0" rtlCol="0" anchor="ctr"/>
          <a:lstStyle/>
          <a:p>
            <a:pPr algn="ctr" indent="0" marL="0">
              <a:buNone/>
            </a:pPr>
            <a:r>
              <a:rPr lang="en-US" sz="1300" dirty="0">
                <a:solidFill>
                  <a:srgbClr val="E8DAEF"/>
                </a:solidFill>
                <a:latin typeface="Calibri" pitchFamily="34" charset="0"/>
                <a:ea typeface="Calibri" pitchFamily="34" charset="-122"/>
                <a:cs typeface="Calibri" pitchFamily="34" charset="-120"/>
              </a:rPr>
              <a:t>Report it anyway.</a:t>
            </a:r>
            <a:endParaRPr lang="en-US" sz="1300" dirty="0"/>
          </a:p>
          <a:p>
            <a:pPr algn="ctr" indent="0" marL="0">
              <a:buNone/>
            </a:pPr>
            <a:r>
              <a:rPr lang="en-US" sz="1300" dirty="0">
                <a:solidFill>
                  <a:srgbClr val="E8DAEF"/>
                </a:solidFill>
                <a:latin typeface="Calibri" pitchFamily="34" charset="0"/>
                <a:ea typeface="Calibri" pitchFamily="34" charset="-122"/>
                <a:cs typeface="Calibri" pitchFamily="34" charset="-120"/>
              </a:rPr>
              <a:t>That’s literally a quest.</a:t>
            </a:r>
            <a:endParaRPr lang="en-US" sz="1300" dirty="0"/>
          </a:p>
        </p:txBody>
      </p:sp>
      <p:sp>
        <p:nvSpPr>
          <p:cNvPr id="16" name="Shape 10"/>
          <p:cNvSpPr/>
          <p:nvPr/>
        </p:nvSpPr>
        <p:spPr>
          <a:xfrm>
            <a:off x="457200" y="3977640"/>
            <a:ext cx="8229600" cy="822960"/>
          </a:xfrm>
          <a:prstGeom prst="rect">
            <a:avLst/>
          </a:prstGeom>
          <a:solidFill>
            <a:srgbClr val="2D1B4E"/>
          </a:solidFill>
          <a:ln w="19050">
            <a:solidFill>
              <a:srgbClr val="F4D03F"/>
            </a:solidFill>
            <a:prstDash val="solid"/>
          </a:ln>
        </p:spPr>
      </p:sp>
      <p:sp>
        <p:nvSpPr>
          <p:cNvPr id="17" name="Text 11"/>
          <p:cNvSpPr/>
          <p:nvPr/>
        </p:nvSpPr>
        <p:spPr>
          <a:xfrm>
            <a:off x="731520" y="4023360"/>
            <a:ext cx="7680960" cy="731520"/>
          </a:xfrm>
          <a:prstGeom prst="rect">
            <a:avLst/>
          </a:prstGeom>
          <a:noFill/>
          <a:ln/>
        </p:spPr>
        <p:txBody>
          <a:bodyPr wrap="square" lIns="0" tIns="0" rIns="0" bIns="0" rtlCol="0" anchor="ctr"/>
          <a:lstStyle/>
          <a:p>
            <a:pPr algn="ctr" indent="0" marL="0">
              <a:buNone/>
            </a:pPr>
            <a:r>
              <a:rPr lang="en-US" sz="1400" b="1" dirty="0">
                <a:solidFill>
                  <a:srgbClr val="F4D03F"/>
                </a:solidFill>
                <a:latin typeface="Calibri" pitchFamily="34" charset="0"/>
                <a:ea typeface="Calibri" pitchFamily="34" charset="-122"/>
                <a:cs typeface="Calibri" pitchFamily="34" charset="-120"/>
              </a:rPr>
              <a:t>You will NEVER get in trouble for reporting something that turns out to be nothing.</a:t>
            </a:r>
            <a:endParaRPr lang="en-US" sz="1400" dirty="0"/>
          </a:p>
          <a:p>
            <a:pPr algn="ctr" indent="0" marL="0">
              <a:buNone/>
            </a:pPr>
            <a:r>
              <a:rPr lang="en-US" sz="1400" b="1" dirty="0">
                <a:solidFill>
                  <a:srgbClr val="F4D03F"/>
                </a:solidFill>
                <a:latin typeface="Calibri" pitchFamily="34" charset="0"/>
                <a:ea typeface="Calibri" pitchFamily="34" charset="-122"/>
                <a:cs typeface="Calibri" pitchFamily="34" charset="-120"/>
              </a:rPr>
              <a:t>I’d rather have 10 false alarms than miss one real threat.</a:t>
            </a:r>
            <a:endParaRPr lang="en-US" sz="1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1A0A2E"/>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548640" y="274320"/>
            <a:ext cx="411480" cy="411480"/>
          </a:xfrm>
          <a:prstGeom prst="rect">
            <a:avLst/>
          </a:prstGeom>
        </p:spPr>
      </p:pic>
      <p:sp>
        <p:nvSpPr>
          <p:cNvPr id="3" name="Text 0"/>
          <p:cNvSpPr/>
          <p:nvPr/>
        </p:nvSpPr>
        <p:spPr>
          <a:xfrm>
            <a:off x="1097280" y="228600"/>
            <a:ext cx="7315200" cy="548640"/>
          </a:xfrm>
          <a:prstGeom prst="rect">
            <a:avLst/>
          </a:prstGeom>
          <a:noFill/>
          <a:ln/>
        </p:spPr>
        <p:txBody>
          <a:bodyPr wrap="square" lIns="0" tIns="0" rIns="0" bIns="0" rtlCol="0" anchor="ctr"/>
          <a:lstStyle/>
          <a:p>
            <a:pPr indent="0" marL="0">
              <a:buNone/>
            </a:pPr>
            <a:r>
              <a:rPr lang="en-US" sz="2800" b="1" dirty="0">
                <a:solidFill>
                  <a:srgbClr val="FFFFFF"/>
                </a:solidFill>
                <a:latin typeface="Georgia" pitchFamily="34" charset="0"/>
                <a:ea typeface="Georgia" pitchFamily="34" charset="-122"/>
                <a:cs typeface="Georgia" pitchFamily="34" charset="-120"/>
              </a:rPr>
              <a:t>YOUR PATH, YOUR WAY</a:t>
            </a:r>
            <a:endParaRPr lang="en-US" sz="2800" dirty="0"/>
          </a:p>
        </p:txBody>
      </p:sp>
      <p:sp>
        <p:nvSpPr>
          <p:cNvPr id="4" name="Text 1"/>
          <p:cNvSpPr/>
          <p:nvPr/>
        </p:nvSpPr>
        <p:spPr>
          <a:xfrm>
            <a:off x="1097280" y="731520"/>
            <a:ext cx="5486400" cy="320040"/>
          </a:xfrm>
          <a:prstGeom prst="rect">
            <a:avLst/>
          </a:prstGeom>
          <a:noFill/>
          <a:ln/>
        </p:spPr>
        <p:txBody>
          <a:bodyPr wrap="square" lIns="0" tIns="0" rIns="0" bIns="0" rtlCol="0" anchor="ctr"/>
          <a:lstStyle/>
          <a:p>
            <a:pPr indent="0" marL="0">
              <a:buNone/>
            </a:pPr>
            <a:r>
              <a:rPr lang="en-US" sz="1400" i="1" dirty="0">
                <a:solidFill>
                  <a:srgbClr val="A88BC5"/>
                </a:solidFill>
                <a:latin typeface="Calibri" pitchFamily="34" charset="0"/>
                <a:ea typeface="Calibri" pitchFamily="34" charset="-122"/>
                <a:cs typeface="Calibri" pitchFamily="34" charset="-120"/>
              </a:rPr>
              <a:t>There are multiple ways to engage. Do what fits you.</a:t>
            </a:r>
            <a:endParaRPr lang="en-US" sz="1400" dirty="0"/>
          </a:p>
        </p:txBody>
      </p:sp>
      <p:sp>
        <p:nvSpPr>
          <p:cNvPr id="5" name="Shape 2"/>
          <p:cNvSpPr/>
          <p:nvPr/>
        </p:nvSpPr>
        <p:spPr>
          <a:xfrm>
            <a:off x="457200" y="1371600"/>
            <a:ext cx="3886200" cy="292608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6" name="Shape 3"/>
          <p:cNvSpPr/>
          <p:nvPr/>
        </p:nvSpPr>
        <p:spPr>
          <a:xfrm>
            <a:off x="457200" y="1371600"/>
            <a:ext cx="3886200" cy="54864"/>
          </a:xfrm>
          <a:prstGeom prst="rect">
            <a:avLst/>
          </a:prstGeom>
          <a:solidFill>
            <a:srgbClr val="9B59B6"/>
          </a:solidFill>
          <a:ln/>
        </p:spPr>
      </p:sp>
      <p:sp>
        <p:nvSpPr>
          <p:cNvPr id="7" name="Text 4"/>
          <p:cNvSpPr/>
          <p:nvPr/>
        </p:nvSpPr>
        <p:spPr>
          <a:xfrm>
            <a:off x="685800" y="1600200"/>
            <a:ext cx="3429000" cy="365760"/>
          </a:xfrm>
          <a:prstGeom prst="rect">
            <a:avLst/>
          </a:prstGeom>
          <a:noFill/>
          <a:ln/>
        </p:spPr>
        <p:txBody>
          <a:bodyPr wrap="square" lIns="0" tIns="0" rIns="0" bIns="0" rtlCol="0" anchor="ctr"/>
          <a:lstStyle/>
          <a:p>
            <a:pPr indent="0" marL="0">
              <a:buNone/>
            </a:pPr>
            <a:r>
              <a:rPr lang="en-US" sz="1600" b="1" dirty="0">
                <a:solidFill>
                  <a:srgbClr val="9B59B6"/>
                </a:solidFill>
                <a:latin typeface="Georgia" pitchFamily="34" charset="0"/>
                <a:ea typeface="Georgia" pitchFamily="34" charset="-122"/>
                <a:cs typeface="Georgia" pitchFamily="34" charset="-120"/>
              </a:rPr>
              <a:t>PREFER TO WORK QUIETLY?</a:t>
            </a:r>
            <a:endParaRPr lang="en-US" sz="1600" dirty="0"/>
          </a:p>
        </p:txBody>
      </p:sp>
      <p:sp>
        <p:nvSpPr>
          <p:cNvPr id="8" name="Text 5"/>
          <p:cNvSpPr/>
          <p:nvPr/>
        </p:nvSpPr>
        <p:spPr>
          <a:xfrm>
            <a:off x="685800" y="2103120"/>
            <a:ext cx="3429000" cy="1828800"/>
          </a:xfrm>
          <a:prstGeom prst="rect">
            <a:avLst/>
          </a:prstGeom>
          <a:noFill/>
          <a:ln/>
        </p:spPr>
        <p:txBody>
          <a:bodyPr wrap="square" lIns="0" tIns="0" rIns="0" bIns="0" rtlCol="0" anchor="ctr"/>
          <a:lstStyle/>
          <a:p>
            <a:pPr marL="342900" indent="-342900">
              <a:spcAft>
                <a:spcPts val="800"/>
              </a:spcAft>
              <a:buSzPct val="100000"/>
              <a:buChar char="•"/>
            </a:pPr>
            <a:r>
              <a:rPr lang="en-US" sz="1300" dirty="0">
                <a:solidFill>
                  <a:srgbClr val="E8DAEF"/>
                </a:solidFill>
                <a:latin typeface="Calibri" pitchFamily="34" charset="0"/>
                <a:ea typeface="Calibri" pitchFamily="34" charset="-122"/>
                <a:cs typeface="Calibri" pitchFamily="34" charset="-120"/>
              </a:rPr>
              <a:t>Complete quests solo at your own pace</a:t>
            </a:r>
            <a:endParaRPr lang="en-US" sz="1300" dirty="0"/>
          </a:p>
          <a:p>
            <a:pPr marL="342900" indent="-342900">
              <a:spcAft>
                <a:spcPts val="800"/>
              </a:spcAft>
              <a:buSzPct val="100000"/>
              <a:buChar char="•"/>
            </a:pPr>
            <a:r>
              <a:rPr lang="en-US" sz="1300" dirty="0">
                <a:solidFill>
                  <a:srgbClr val="E8DAEF"/>
                </a:solidFill>
                <a:latin typeface="Calibri" pitchFamily="34" charset="0"/>
                <a:ea typeface="Calibri" pitchFamily="34" charset="-122"/>
                <a:cs typeface="Calibri" pitchFamily="34" charset="-120"/>
              </a:rPr>
              <a:t>Report via email or message</a:t>
            </a:r>
            <a:endParaRPr lang="en-US" sz="1300" dirty="0"/>
          </a:p>
          <a:p>
            <a:pPr marL="342900" indent="-342900">
              <a:spcAft>
                <a:spcPts val="800"/>
              </a:spcAft>
              <a:buSzPct val="100000"/>
              <a:buChar char="•"/>
            </a:pPr>
            <a:r>
              <a:rPr lang="en-US" sz="1300" dirty="0">
                <a:solidFill>
                  <a:srgbClr val="E8DAEF"/>
                </a:solidFill>
                <a:latin typeface="Calibri" pitchFamily="34" charset="0"/>
                <a:ea typeface="Calibri" pitchFamily="34" charset="-122"/>
                <a:cs typeface="Calibri" pitchFamily="34" charset="-120"/>
              </a:rPr>
              <a:t>Learn through observation and practice</a:t>
            </a:r>
            <a:endParaRPr lang="en-US" sz="1300" dirty="0"/>
          </a:p>
          <a:p>
            <a:pPr marL="342900" indent="-342900">
              <a:spcAft>
                <a:spcPts val="800"/>
              </a:spcAft>
              <a:buSzPct val="100000"/>
              <a:buChar char="•"/>
            </a:pPr>
            <a:r>
              <a:rPr lang="en-US" sz="1300" dirty="0">
                <a:solidFill>
                  <a:srgbClr val="E8DAEF"/>
                </a:solidFill>
                <a:latin typeface="Calibri" pitchFamily="34" charset="0"/>
                <a:ea typeface="Calibri" pitchFamily="34" charset="-122"/>
                <a:cs typeface="Calibri" pitchFamily="34" charset="-120"/>
              </a:rPr>
              <a:t>No group presentations required</a:t>
            </a:r>
            <a:endParaRPr lang="en-US" sz="1300" dirty="0"/>
          </a:p>
        </p:txBody>
      </p:sp>
      <p:sp>
        <p:nvSpPr>
          <p:cNvPr id="9" name="Shape 6"/>
          <p:cNvSpPr/>
          <p:nvPr/>
        </p:nvSpPr>
        <p:spPr>
          <a:xfrm>
            <a:off x="4800600" y="1371600"/>
            <a:ext cx="3886200" cy="2926080"/>
          </a:xfrm>
          <a:prstGeom prst="rect">
            <a:avLst/>
          </a:prstGeom>
          <a:solidFill>
            <a:srgbClr val="3D2B5E"/>
          </a:solidFill>
          <a:ln/>
          <a:effectLst>
            <a:outerShdw sx="100000" sy="100000" kx="0" ky="0" algn="bl" rotWithShape="0" blurRad="101600" dist="38100" dir="8100000">
              <a:srgbClr val="000000">
                <a:alpha val="30000"/>
              </a:srgbClr>
            </a:outerShdw>
          </a:effectLst>
        </p:spPr>
      </p:sp>
      <p:sp>
        <p:nvSpPr>
          <p:cNvPr id="10" name="Shape 7"/>
          <p:cNvSpPr/>
          <p:nvPr/>
        </p:nvSpPr>
        <p:spPr>
          <a:xfrm>
            <a:off x="4800600" y="1371600"/>
            <a:ext cx="3886200" cy="54864"/>
          </a:xfrm>
          <a:prstGeom prst="rect">
            <a:avLst/>
          </a:prstGeom>
          <a:solidFill>
            <a:srgbClr val="F4D03F"/>
          </a:solidFill>
          <a:ln/>
        </p:spPr>
      </p:sp>
      <p:sp>
        <p:nvSpPr>
          <p:cNvPr id="11" name="Text 8"/>
          <p:cNvSpPr/>
          <p:nvPr/>
        </p:nvSpPr>
        <p:spPr>
          <a:xfrm>
            <a:off x="5029200" y="1600200"/>
            <a:ext cx="3429000" cy="365760"/>
          </a:xfrm>
          <a:prstGeom prst="rect">
            <a:avLst/>
          </a:prstGeom>
          <a:noFill/>
          <a:ln/>
        </p:spPr>
        <p:txBody>
          <a:bodyPr wrap="square" lIns="0" tIns="0" rIns="0" bIns="0" rtlCol="0" anchor="ctr"/>
          <a:lstStyle/>
          <a:p>
            <a:pPr indent="0" marL="0">
              <a:buNone/>
            </a:pPr>
            <a:r>
              <a:rPr lang="en-US" sz="1600" b="1" dirty="0">
                <a:solidFill>
                  <a:srgbClr val="F4D03F"/>
                </a:solidFill>
                <a:latin typeface="Georgia" pitchFamily="34" charset="0"/>
                <a:ea typeface="Georgia" pitchFamily="34" charset="-122"/>
                <a:cs typeface="Georgia" pitchFamily="34" charset="-120"/>
              </a:rPr>
              <a:t>PREFER TO COLLABORATE?</a:t>
            </a:r>
            <a:endParaRPr lang="en-US" sz="1600" dirty="0"/>
          </a:p>
        </p:txBody>
      </p:sp>
      <p:sp>
        <p:nvSpPr>
          <p:cNvPr id="12" name="Text 9"/>
          <p:cNvSpPr/>
          <p:nvPr/>
        </p:nvSpPr>
        <p:spPr>
          <a:xfrm>
            <a:off x="5029200" y="2103120"/>
            <a:ext cx="3429000" cy="1828800"/>
          </a:xfrm>
          <a:prstGeom prst="rect">
            <a:avLst/>
          </a:prstGeom>
          <a:noFill/>
          <a:ln/>
        </p:spPr>
        <p:txBody>
          <a:bodyPr wrap="square" lIns="0" tIns="0" rIns="0" bIns="0" rtlCol="0" anchor="ctr"/>
          <a:lstStyle/>
          <a:p>
            <a:pPr marL="342900" indent="-342900">
              <a:spcAft>
                <a:spcPts val="800"/>
              </a:spcAft>
              <a:buSzPct val="100000"/>
              <a:buChar char="•"/>
            </a:pPr>
            <a:r>
              <a:rPr lang="en-US" sz="1300" dirty="0">
                <a:solidFill>
                  <a:srgbClr val="E8DAEF"/>
                </a:solidFill>
                <a:latin typeface="Calibri" pitchFamily="34" charset="0"/>
                <a:ea typeface="Calibri" pitchFamily="34" charset="-122"/>
                <a:cs typeface="Calibri" pitchFamily="34" charset="-120"/>
              </a:rPr>
              <a:t>Teach colleagues security tips</a:t>
            </a:r>
            <a:endParaRPr lang="en-US" sz="1300" dirty="0"/>
          </a:p>
          <a:p>
            <a:pPr marL="342900" indent="-342900">
              <a:spcAft>
                <a:spcPts val="800"/>
              </a:spcAft>
              <a:buSzPct val="100000"/>
              <a:buChar char="•"/>
            </a:pPr>
            <a:r>
              <a:rPr lang="en-US" sz="1300" dirty="0">
                <a:solidFill>
                  <a:srgbClr val="E8DAEF"/>
                </a:solidFill>
                <a:latin typeface="Calibri" pitchFamily="34" charset="0"/>
                <a:ea typeface="Calibri" pitchFamily="34" charset="-122"/>
                <a:cs typeface="Calibri" pitchFamily="34" charset="-120"/>
              </a:rPr>
              <a:t>Work through challenges together</a:t>
            </a:r>
            <a:endParaRPr lang="en-US" sz="1300" dirty="0"/>
          </a:p>
          <a:p>
            <a:pPr marL="342900" indent="-342900">
              <a:spcAft>
                <a:spcPts val="800"/>
              </a:spcAft>
              <a:buSzPct val="100000"/>
              <a:buChar char="•"/>
            </a:pPr>
            <a:r>
              <a:rPr lang="en-US" sz="1300" dirty="0">
                <a:solidFill>
                  <a:srgbClr val="E8DAEF"/>
                </a:solidFill>
                <a:latin typeface="Calibri" pitchFamily="34" charset="0"/>
                <a:ea typeface="Calibri" pitchFamily="34" charset="-122"/>
                <a:cs typeface="Calibri" pitchFamily="34" charset="-120"/>
              </a:rPr>
              <a:t>Help others set up MFA and tools</a:t>
            </a:r>
            <a:endParaRPr lang="en-US" sz="1300" dirty="0"/>
          </a:p>
          <a:p>
            <a:pPr marL="342900" indent="-342900">
              <a:spcAft>
                <a:spcPts val="800"/>
              </a:spcAft>
              <a:buSzPct val="100000"/>
              <a:buChar char="•"/>
            </a:pPr>
            <a:r>
              <a:rPr lang="en-US" sz="1300" dirty="0">
                <a:solidFill>
                  <a:srgbClr val="E8DAEF"/>
                </a:solidFill>
                <a:latin typeface="Calibri" pitchFamily="34" charset="0"/>
                <a:ea typeface="Calibri" pitchFamily="34" charset="-122"/>
                <a:cs typeface="Calibri" pitchFamily="34" charset="-120"/>
              </a:rPr>
              <a:t>Earn bonus XP for mentoring</a:t>
            </a:r>
            <a:endParaRPr lang="en-US" sz="1300" dirty="0"/>
          </a:p>
        </p:txBody>
      </p:sp>
      <p:sp>
        <p:nvSpPr>
          <p:cNvPr id="13" name="Text 10"/>
          <p:cNvSpPr/>
          <p:nvPr/>
        </p:nvSpPr>
        <p:spPr>
          <a:xfrm>
            <a:off x="457200" y="4526280"/>
            <a:ext cx="8229600" cy="320040"/>
          </a:xfrm>
          <a:prstGeom prst="rect">
            <a:avLst/>
          </a:prstGeom>
          <a:noFill/>
          <a:ln/>
        </p:spPr>
        <p:txBody>
          <a:bodyPr wrap="square" lIns="0" tIns="0" rIns="0" bIns="0" rtlCol="0" anchor="ctr"/>
          <a:lstStyle/>
          <a:p>
            <a:pPr algn="ctr" indent="0" marL="0">
              <a:buNone/>
            </a:pPr>
            <a:r>
              <a:rPr lang="en-US" sz="1300" i="1" dirty="0">
                <a:solidFill>
                  <a:srgbClr val="A88BC5"/>
                </a:solidFill>
                <a:latin typeface="Calibri" pitchFamily="34" charset="0"/>
                <a:ea typeface="Calibri" pitchFamily="34" charset="-122"/>
                <a:cs typeface="Calibri" pitchFamily="34" charset="-120"/>
              </a:rPr>
              <a:t>Most quests take 5 minutes or less. This isn’t a second job.</a:t>
            </a:r>
            <a:endParaRPr lang="en-US" sz="13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1A0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4D03F"/>
          </a:solidFill>
          <a:ln/>
        </p:spPr>
      </p:sp>
      <p:pic>
        <p:nvPicPr>
          <p:cNvPr id="3" name="Image 0" descr="preencoded.png">    </p:cNvPr>
          <p:cNvPicPr>
            <a:picLocks noChangeAspect="1"/>
          </p:cNvPicPr>
          <p:nvPr/>
        </p:nvPicPr>
        <p:blipFill>
          <a:blip r:embed="rId1"/>
          <a:stretch>
            <a:fillRect/>
          </a:stretch>
        </p:blipFill>
        <p:spPr>
          <a:xfrm>
            <a:off x="4114800" y="548640"/>
            <a:ext cx="914400" cy="914400"/>
          </a:xfrm>
          <a:prstGeom prst="rect">
            <a:avLst/>
          </a:prstGeom>
        </p:spPr>
      </p:pic>
      <p:sp>
        <p:nvSpPr>
          <p:cNvPr id="4" name="Text 1"/>
          <p:cNvSpPr/>
          <p:nvPr/>
        </p:nvSpPr>
        <p:spPr>
          <a:xfrm>
            <a:off x="457200" y="1554480"/>
            <a:ext cx="8229600" cy="640080"/>
          </a:xfrm>
          <a:prstGeom prst="rect">
            <a:avLst/>
          </a:prstGeom>
          <a:noFill/>
          <a:ln/>
        </p:spPr>
        <p:txBody>
          <a:bodyPr wrap="square" lIns="0" tIns="0" rIns="0" bIns="0" rtlCol="0" anchor="ctr"/>
          <a:lstStyle/>
          <a:p>
            <a:pPr algn="ctr" indent="0" marL="0">
              <a:buNone/>
            </a:pPr>
            <a:r>
              <a:rPr lang="en-US" sz="4000" b="1" dirty="0">
                <a:solidFill>
                  <a:srgbClr val="FFFFFF"/>
                </a:solidFill>
                <a:latin typeface="Georgia" pitchFamily="34" charset="0"/>
                <a:ea typeface="Georgia" pitchFamily="34" charset="-122"/>
                <a:cs typeface="Georgia" pitchFamily="34" charset="-120"/>
              </a:rPr>
              <a:t>QUESTIONS?</a:t>
            </a:r>
            <a:endParaRPr lang="en-US" sz="4000" dirty="0"/>
          </a:p>
        </p:txBody>
      </p:sp>
      <p:sp>
        <p:nvSpPr>
          <p:cNvPr id="5" name="Shape 2"/>
          <p:cNvSpPr/>
          <p:nvPr/>
        </p:nvSpPr>
        <p:spPr>
          <a:xfrm>
            <a:off x="3200400" y="2331720"/>
            <a:ext cx="2743200" cy="27432"/>
          </a:xfrm>
          <a:prstGeom prst="rect">
            <a:avLst/>
          </a:prstGeom>
          <a:solidFill>
            <a:srgbClr val="9B59B6"/>
          </a:solidFill>
          <a:ln/>
        </p:spPr>
      </p:sp>
      <p:sp>
        <p:nvSpPr>
          <p:cNvPr id="6" name="Text 3"/>
          <p:cNvSpPr/>
          <p:nvPr/>
        </p:nvSpPr>
        <p:spPr>
          <a:xfrm>
            <a:off x="914400" y="2560320"/>
            <a:ext cx="7315200" cy="731520"/>
          </a:xfrm>
          <a:prstGeom prst="rect">
            <a:avLst/>
          </a:prstGeom>
          <a:noFill/>
          <a:ln/>
        </p:spPr>
        <p:txBody>
          <a:bodyPr wrap="square" lIns="0" tIns="0" rIns="0" bIns="0" rtlCol="0" anchor="ctr"/>
          <a:lstStyle/>
          <a:p>
            <a:pPr algn="ctr" indent="0" marL="0">
              <a:buNone/>
            </a:pPr>
            <a:r>
              <a:rPr lang="en-US" sz="1600" dirty="0">
                <a:solidFill>
                  <a:srgbClr val="E8DAEF"/>
                </a:solidFill>
                <a:latin typeface="Calibri" pitchFamily="34" charset="0"/>
                <a:ea typeface="Calibri" pitchFamily="34" charset="-122"/>
                <a:cs typeface="Calibri" pitchFamily="34" charset="-120"/>
              </a:rPr>
              <a:t>You’re the first members of the Security Guild.</a:t>
            </a:r>
            <a:endParaRPr lang="en-US" sz="1600" dirty="0"/>
          </a:p>
          <a:p>
            <a:pPr algn="ctr" indent="0" marL="0">
              <a:buNone/>
            </a:pPr>
            <a:r>
              <a:rPr lang="en-US" sz="1600" dirty="0">
                <a:solidFill>
                  <a:srgbClr val="E8DAEF"/>
                </a:solidFill>
                <a:latin typeface="Calibri" pitchFamily="34" charset="0"/>
                <a:ea typeface="Calibri" pitchFamily="34" charset="-122"/>
                <a:cs typeface="Calibri" pitchFamily="34" charset="-120"/>
              </a:rPr>
              <a:t>I’m genuinely excited about this — and I think you’ll have some fun with it too.</a:t>
            </a:r>
            <a:endParaRPr lang="en-US" sz="1600" dirty="0"/>
          </a:p>
        </p:txBody>
      </p:sp>
      <p:sp>
        <p:nvSpPr>
          <p:cNvPr id="7" name="Text 4"/>
          <p:cNvSpPr/>
          <p:nvPr/>
        </p:nvSpPr>
        <p:spPr>
          <a:xfrm>
            <a:off x="914400" y="3383280"/>
            <a:ext cx="7315200" cy="640080"/>
          </a:xfrm>
          <a:prstGeom prst="rect">
            <a:avLst/>
          </a:prstGeom>
          <a:noFill/>
          <a:ln/>
        </p:spPr>
        <p:txBody>
          <a:bodyPr wrap="square" lIns="0" tIns="0" rIns="0" bIns="0" rtlCol="0" anchor="ctr"/>
          <a:lstStyle/>
          <a:p>
            <a:pPr algn="ctr" indent="0" marL="0">
              <a:buNone/>
            </a:pPr>
            <a:r>
              <a:rPr lang="en-US" sz="1400" i="1" dirty="0">
                <a:solidFill>
                  <a:srgbClr val="C39BD3"/>
                </a:solidFill>
                <a:latin typeface="Calibri" pitchFamily="34" charset="0"/>
                <a:ea typeface="Calibri" pitchFamily="34" charset="-122"/>
                <a:cs typeface="Calibri" pitchFamily="34" charset="-120"/>
              </a:rPr>
              <a:t>New quests drop weekly. Start with your first four — and let me know when you complete one.</a:t>
            </a:r>
            <a:endParaRPr lang="en-US" sz="1400" dirty="0"/>
          </a:p>
          <a:p>
            <a:pPr algn="ctr" indent="0" marL="0">
              <a:buNone/>
            </a:pPr>
            <a:r>
              <a:rPr lang="en-US" sz="1400" i="1" dirty="0">
                <a:solidFill>
                  <a:srgbClr val="C39BD3"/>
                </a:solidFill>
                <a:latin typeface="Calibri" pitchFamily="34" charset="0"/>
                <a:ea typeface="Calibri" pitchFamily="34" charset="-122"/>
                <a:cs typeface="Calibri" pitchFamily="34" charset="-120"/>
              </a:rPr>
              <a:t>Even if it’s today.</a:t>
            </a:r>
            <a:endParaRPr lang="en-US" sz="1400" dirty="0"/>
          </a:p>
        </p:txBody>
      </p:sp>
      <p:sp>
        <p:nvSpPr>
          <p:cNvPr id="8" name="Text 5"/>
          <p:cNvSpPr/>
          <p:nvPr/>
        </p:nvSpPr>
        <p:spPr>
          <a:xfrm>
            <a:off x="914400" y="4114800"/>
            <a:ext cx="7315200" cy="365760"/>
          </a:xfrm>
          <a:prstGeom prst="rect">
            <a:avLst/>
          </a:prstGeom>
          <a:noFill/>
          <a:ln/>
        </p:spPr>
        <p:txBody>
          <a:bodyPr wrap="square" lIns="0" tIns="0" rIns="0" bIns="0" rtlCol="0" anchor="ctr"/>
          <a:lstStyle/>
          <a:p>
            <a:pPr algn="ctr" indent="0" marL="0">
              <a:buNone/>
            </a:pPr>
            <a:r>
              <a:rPr lang="en-US" sz="1500" b="1" dirty="0">
                <a:solidFill>
                  <a:srgbClr val="F4D03F"/>
                </a:solidFill>
                <a:latin typeface="Georgia" pitchFamily="34" charset="0"/>
                <a:ea typeface="Georgia" pitchFamily="34" charset="-122"/>
                <a:cs typeface="Georgia" pitchFamily="34" charset="-120"/>
              </a:rPr>
              <a:t>My door is always open. Literally.</a:t>
            </a:r>
            <a:endParaRPr lang="en-US" sz="1500" dirty="0"/>
          </a:p>
        </p:txBody>
      </p:sp>
      <p:sp>
        <p:nvSpPr>
          <p:cNvPr id="9" name="Shape 6"/>
          <p:cNvSpPr/>
          <p:nvPr/>
        </p:nvSpPr>
        <p:spPr>
          <a:xfrm>
            <a:off x="0" y="5088636"/>
            <a:ext cx="9144000" cy="54864"/>
          </a:xfrm>
          <a:prstGeom prst="rect">
            <a:avLst/>
          </a:prstGeom>
          <a:solidFill>
            <a:srgbClr val="F4D03F"/>
          </a:solidFill>
          <a:ln/>
        </p:spPr>
      </p:sp>
      <p:sp>
        <p:nvSpPr>
          <p:cNvPr id="10" name="Text 7"/>
          <p:cNvSpPr/>
          <p:nvPr/>
        </p:nvSpPr>
        <p:spPr>
          <a:xfrm>
            <a:off x="457200" y="4663440"/>
            <a:ext cx="8229600" cy="320040"/>
          </a:xfrm>
          <a:prstGeom prst="rect">
            <a:avLst/>
          </a:prstGeom>
          <a:noFill/>
          <a:ln/>
        </p:spPr>
        <p:txBody>
          <a:bodyPr wrap="square" lIns="0" tIns="0" rIns="0" bIns="0" rtlCol="0" anchor="ctr"/>
          <a:lstStyle/>
          <a:p>
            <a:pPr algn="ctr" indent="0" marL="0">
              <a:buNone/>
            </a:pPr>
            <a:r>
              <a:rPr lang="en-US" sz="1200" i="1" dirty="0">
                <a:solidFill>
                  <a:srgbClr val="A88BC5"/>
                </a:solidFill>
                <a:latin typeface="Calibri" pitchFamily="34" charset="0"/>
                <a:ea typeface="Calibri" pitchFamily="34" charset="-122"/>
                <a:cs typeface="Calibri" pitchFamily="34" charset="-120"/>
              </a:rPr>
              <a:t>Roll for initiative. 🎲</a:t>
            </a:r>
            <a:endParaRPr lang="en-US" sz="1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Security Guild - Session Zero</dc:title>
  <dc:subject>PptxGenJS Presentation</dc:subject>
  <dc:creator>Liz Gore</dc:creator>
  <cp:lastModifiedBy>Liz Gore</cp:lastModifiedBy>
  <cp:revision>1</cp:revision>
  <dcterms:created xsi:type="dcterms:W3CDTF">2026-02-25T19:43:50Z</dcterms:created>
  <dcterms:modified xsi:type="dcterms:W3CDTF">2026-02-25T19:43:50Z</dcterms:modified>
</cp:coreProperties>
</file>